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7"/>
  </p:notesMasterIdLst>
  <p:sldIdLst>
    <p:sldId id="306" r:id="rId5"/>
    <p:sldId id="313" r:id="rId6"/>
    <p:sldId id="314" r:id="rId7"/>
    <p:sldId id="315" r:id="rId8"/>
    <p:sldId id="316" r:id="rId9"/>
    <p:sldId id="317" r:id="rId10"/>
    <p:sldId id="318" r:id="rId11"/>
    <p:sldId id="320" r:id="rId12"/>
    <p:sldId id="321" r:id="rId13"/>
    <p:sldId id="322" r:id="rId14"/>
    <p:sldId id="323" r:id="rId15"/>
    <p:sldId id="324" r:id="rId16"/>
    <p:sldId id="325" r:id="rId17"/>
    <p:sldId id="327" r:id="rId18"/>
    <p:sldId id="328" r:id="rId19"/>
    <p:sldId id="329" r:id="rId20"/>
    <p:sldId id="330" r:id="rId21"/>
    <p:sldId id="331" r:id="rId22"/>
    <p:sldId id="332" r:id="rId23"/>
    <p:sldId id="311" r:id="rId24"/>
    <p:sldId id="333" r:id="rId25"/>
    <p:sldId id="31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E67AA-3E5E-46CC-BB54-22CCE0726882}" v="95" dt="2024-02-22T03:44:52.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111" d="100"/>
          <a:sy n="111" d="100"/>
        </p:scale>
        <p:origin x="594"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normAutofit fontScale="90000"/>
          </a:bodyPr>
          <a:lstStyle/>
          <a:p>
            <a:r>
              <a:rPr lang="it-IT" sz="5400" spc="400" dirty="0">
                <a:solidFill>
                  <a:schemeClr val="bg1"/>
                </a:solidFill>
              </a:rPr>
              <a:t>Camera Calibration in Computer Vision</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dirty="0"/>
              <a:t>Rhichard Koh</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fferent types of cameras">
            <a:extLst>
              <a:ext uri="{FF2B5EF4-FFF2-40B4-BE49-F238E27FC236}">
                <a16:creationId xmlns:a16="http://schemas.microsoft.com/office/drawing/2014/main" id="{91FEF6D7-A03E-7D2F-5DC0-24BC73F6C633}"/>
              </a:ext>
            </a:extLst>
          </p:cNvPr>
          <p:cNvPicPr>
            <a:picLocks noGrp="1" noChangeAspect="1"/>
          </p:cNvPicPr>
          <p:nvPr>
            <p:ph type="pic" sz="quarter" idx="13"/>
          </p:nvPr>
        </p:nvPicPr>
        <p:blipFill>
          <a:blip r:embed="rId2"/>
          <a:srcRect l="16663" r="16663"/>
          <a:stretch>
            <a:fillRect/>
          </a:stretch>
        </p:blipFill>
        <p:spPr/>
      </p:pic>
      <p:sp>
        <p:nvSpPr>
          <p:cNvPr id="3" name="Title 2">
            <a:extLst>
              <a:ext uri="{FF2B5EF4-FFF2-40B4-BE49-F238E27FC236}">
                <a16:creationId xmlns:a16="http://schemas.microsoft.com/office/drawing/2014/main" id="{878CBE55-6F74-0587-04C5-83889AED1848}"/>
              </a:ext>
            </a:extLst>
          </p:cNvPr>
          <p:cNvSpPr>
            <a:spLocks noGrp="1"/>
          </p:cNvSpPr>
          <p:nvPr>
            <p:ph type="title"/>
          </p:nvPr>
        </p:nvSpPr>
        <p:spPr/>
        <p:txBody>
          <a:bodyPr>
            <a:normAutofit fontScale="90000"/>
          </a:bodyPr>
          <a:lstStyle/>
          <a:p>
            <a:r>
              <a:rPr lang="en-US" dirty="0"/>
              <a:t>Camera Calibration Methods</a:t>
            </a:r>
          </a:p>
        </p:txBody>
      </p:sp>
      <p:sp>
        <p:nvSpPr>
          <p:cNvPr id="4" name="Content Placeholder 3">
            <a:extLst>
              <a:ext uri="{FF2B5EF4-FFF2-40B4-BE49-F238E27FC236}">
                <a16:creationId xmlns:a16="http://schemas.microsoft.com/office/drawing/2014/main" id="{0DC09232-3828-A89E-FBBD-C69E090DDF18}"/>
              </a:ext>
            </a:extLst>
          </p:cNvPr>
          <p:cNvSpPr>
            <a:spLocks noGrp="1"/>
          </p:cNvSpPr>
          <p:nvPr>
            <p:ph idx="1"/>
          </p:nvPr>
        </p:nvSpPr>
        <p:spPr/>
        <p:txBody>
          <a:bodyPr/>
          <a:lstStyle/>
          <a:p>
            <a:pPr marL="342900" indent="-342900">
              <a:buFont typeface="Arial" panose="020B0604020202020204" pitchFamily="34" charset="0"/>
              <a:buChar char="•"/>
            </a:pPr>
            <a:r>
              <a:rPr lang="en-US" dirty="0"/>
              <a:t>Geometric Calibration Techniques</a:t>
            </a:r>
          </a:p>
          <a:p>
            <a:pPr marL="342900" indent="-342900">
              <a:buFont typeface="Arial" panose="020B0604020202020204" pitchFamily="34" charset="0"/>
              <a:buChar char="•"/>
            </a:pPr>
            <a:r>
              <a:rPr lang="en-US" dirty="0"/>
              <a:t>Self-Calibration Methods</a:t>
            </a:r>
          </a:p>
          <a:p>
            <a:pPr marL="342900" indent="-342900">
              <a:buFont typeface="Arial" panose="020B0604020202020204" pitchFamily="34" charset="0"/>
              <a:buChar char="•"/>
            </a:pPr>
            <a:r>
              <a:rPr lang="en-US" dirty="0"/>
              <a:t>Machine Learning Approaches</a:t>
            </a:r>
          </a:p>
        </p:txBody>
      </p:sp>
      <p:sp>
        <p:nvSpPr>
          <p:cNvPr id="5" name="Footer Placeholder 4">
            <a:extLst>
              <a:ext uri="{FF2B5EF4-FFF2-40B4-BE49-F238E27FC236}">
                <a16:creationId xmlns:a16="http://schemas.microsoft.com/office/drawing/2014/main" id="{C8EDA820-FCF3-3097-6302-D5B56C51120C}"/>
              </a:ext>
            </a:extLst>
          </p:cNvPr>
          <p:cNvSpPr>
            <a:spLocks noGrp="1"/>
          </p:cNvSpPr>
          <p:nvPr>
            <p:ph type="ftr" sz="quarter" idx="11"/>
          </p:nvPr>
        </p:nvSpPr>
        <p:spPr/>
        <p:txBody>
          <a:bodyPr/>
          <a:lstStyle/>
          <a:p>
            <a:r>
              <a:rPr lang="en-US" dirty="0"/>
              <a:t>Camera Calibration </a:t>
            </a:r>
          </a:p>
        </p:txBody>
      </p:sp>
      <p:sp>
        <p:nvSpPr>
          <p:cNvPr id="6" name="Slide Number Placeholder 5">
            <a:extLst>
              <a:ext uri="{FF2B5EF4-FFF2-40B4-BE49-F238E27FC236}">
                <a16:creationId xmlns:a16="http://schemas.microsoft.com/office/drawing/2014/main" id="{403627D2-70E9-CC6D-1B68-C058A2A8C659}"/>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2983802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hecker game with brown and white pawns">
            <a:extLst>
              <a:ext uri="{FF2B5EF4-FFF2-40B4-BE49-F238E27FC236}">
                <a16:creationId xmlns:a16="http://schemas.microsoft.com/office/drawing/2014/main" id="{6CE6A93F-FD6F-46F8-A65B-38062F275B7A}"/>
              </a:ext>
            </a:extLst>
          </p:cNvPr>
          <p:cNvPicPr>
            <a:picLocks noGrp="1" noChangeAspect="1"/>
          </p:cNvPicPr>
          <p:nvPr>
            <p:ph type="pic" sz="quarter" idx="13"/>
          </p:nvPr>
        </p:nvPicPr>
        <p:blipFill>
          <a:blip r:embed="rId2"/>
          <a:srcRect l="17280" r="17280"/>
          <a:stretch>
            <a:fillRect/>
          </a:stretch>
        </p:blipFill>
        <p:spPr>
          <a:xfrm>
            <a:off x="7486650" y="1665288"/>
            <a:ext cx="4267200" cy="4267200"/>
          </a:xfrm>
        </p:spPr>
      </p:pic>
      <p:sp>
        <p:nvSpPr>
          <p:cNvPr id="3" name="Title 2">
            <a:extLst>
              <a:ext uri="{FF2B5EF4-FFF2-40B4-BE49-F238E27FC236}">
                <a16:creationId xmlns:a16="http://schemas.microsoft.com/office/drawing/2014/main" id="{4D152752-0769-6263-9DA8-EDAD76E829F6}"/>
              </a:ext>
            </a:extLst>
          </p:cNvPr>
          <p:cNvSpPr>
            <a:spLocks noGrp="1"/>
          </p:cNvSpPr>
          <p:nvPr>
            <p:ph type="title"/>
          </p:nvPr>
        </p:nvSpPr>
        <p:spPr/>
        <p:txBody>
          <a:bodyPr>
            <a:normAutofit fontScale="90000"/>
          </a:bodyPr>
          <a:lstStyle/>
          <a:p>
            <a:r>
              <a:rPr lang="en-US" dirty="0"/>
              <a:t>Geometric Calibration</a:t>
            </a:r>
          </a:p>
        </p:txBody>
      </p:sp>
      <p:sp>
        <p:nvSpPr>
          <p:cNvPr id="4" name="Content Placeholder 3">
            <a:extLst>
              <a:ext uri="{FF2B5EF4-FFF2-40B4-BE49-F238E27FC236}">
                <a16:creationId xmlns:a16="http://schemas.microsoft.com/office/drawing/2014/main" id="{C8EA9579-376D-47ED-45AE-0135B69DD36E}"/>
              </a:ext>
            </a:extLst>
          </p:cNvPr>
          <p:cNvSpPr>
            <a:spLocks noGrp="1"/>
          </p:cNvSpPr>
          <p:nvPr>
            <p:ph idx="1"/>
          </p:nvPr>
        </p:nvSpPr>
        <p:spPr/>
        <p:txBody>
          <a:bodyPr>
            <a:normAutofit fontScale="85000" lnSpcReduction="20000"/>
          </a:bodyPr>
          <a:lstStyle/>
          <a:p>
            <a:pPr marL="342900" indent="-342900">
              <a:buFont typeface="Arial" panose="020B0604020202020204" pitchFamily="34" charset="0"/>
              <a:buChar char="•"/>
            </a:pPr>
            <a:r>
              <a:rPr lang="en-US" dirty="0"/>
              <a:t>Geometric Calibration leverages known patterns to precisely estimate camera parameters.</a:t>
            </a:r>
          </a:p>
          <a:p>
            <a:pPr marL="342900" indent="-342900">
              <a:buFont typeface="Arial" panose="020B0604020202020204" pitchFamily="34" charset="0"/>
              <a:buChar char="•"/>
            </a:pPr>
            <a:r>
              <a:rPr lang="en-US" dirty="0"/>
              <a:t>Utilizes easily recognizable patterns, such as chessboards or dot patterns, as references.</a:t>
            </a:r>
          </a:p>
          <a:p>
            <a:pPr marL="342900" indent="-342900">
              <a:buFont typeface="Arial" panose="020B0604020202020204" pitchFamily="34" charset="0"/>
              <a:buChar char="•"/>
            </a:pPr>
            <a:r>
              <a:rPr lang="en-US" dirty="0"/>
              <a:t>Captures multiple images of the pattern from different angles and distances.</a:t>
            </a:r>
          </a:p>
          <a:p>
            <a:pPr marL="342900" indent="-342900">
              <a:buFont typeface="Arial" panose="020B0604020202020204" pitchFamily="34" charset="0"/>
              <a:buChar char="•"/>
            </a:pPr>
            <a:r>
              <a:rPr lang="en-US" dirty="0"/>
              <a:t>Employs algorithms to detect specific pattern features (e.g., corners in a chessboard).</a:t>
            </a:r>
          </a:p>
          <a:p>
            <a:pPr marL="342900" indent="-342900">
              <a:buFont typeface="Arial" panose="020B0604020202020204" pitchFamily="34" charset="0"/>
              <a:buChar char="•"/>
            </a:pPr>
            <a:r>
              <a:rPr lang="en-US" dirty="0"/>
              <a:t>Analyzes the spatial relationship between the 2D image features and their known 3D positions to compute the camera's intrinsic and extrinsic parameters.</a:t>
            </a:r>
          </a:p>
        </p:txBody>
      </p:sp>
      <p:sp>
        <p:nvSpPr>
          <p:cNvPr id="5" name="Footer Placeholder 4">
            <a:extLst>
              <a:ext uri="{FF2B5EF4-FFF2-40B4-BE49-F238E27FC236}">
                <a16:creationId xmlns:a16="http://schemas.microsoft.com/office/drawing/2014/main" id="{453C8C09-9AAB-1BC3-E758-1113BC82D47F}"/>
              </a:ext>
            </a:extLst>
          </p:cNvPr>
          <p:cNvSpPr>
            <a:spLocks noGrp="1"/>
          </p:cNvSpPr>
          <p:nvPr>
            <p:ph type="ftr" sz="quarter" idx="11"/>
          </p:nvPr>
        </p:nvSpPr>
        <p:spPr/>
        <p:txBody>
          <a:bodyPr/>
          <a:lstStyle/>
          <a:p>
            <a:r>
              <a:rPr lang="en-US" dirty="0"/>
              <a:t>Camera Calibration </a:t>
            </a:r>
          </a:p>
        </p:txBody>
      </p:sp>
      <p:sp>
        <p:nvSpPr>
          <p:cNvPr id="6" name="Slide Number Placeholder 5">
            <a:extLst>
              <a:ext uri="{FF2B5EF4-FFF2-40B4-BE49-F238E27FC236}">
                <a16:creationId xmlns:a16="http://schemas.microsoft.com/office/drawing/2014/main" id="{872910E0-1BB1-71A8-F01A-D0A1A450C1BF}"/>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134371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Vibrant green forest">
            <a:extLst>
              <a:ext uri="{FF2B5EF4-FFF2-40B4-BE49-F238E27FC236}">
                <a16:creationId xmlns:a16="http://schemas.microsoft.com/office/drawing/2014/main" id="{69E1F5E8-7B9C-C9B0-579D-BCC2D325B096}"/>
              </a:ext>
            </a:extLst>
          </p:cNvPr>
          <p:cNvPicPr>
            <a:picLocks noGrp="1" noChangeAspect="1"/>
          </p:cNvPicPr>
          <p:nvPr>
            <p:ph type="pic" sz="quarter" idx="13"/>
          </p:nvPr>
        </p:nvPicPr>
        <p:blipFill>
          <a:blip r:embed="rId2"/>
          <a:srcRect l="16667" r="16667"/>
          <a:stretch>
            <a:fillRect/>
          </a:stretch>
        </p:blipFill>
        <p:spPr/>
      </p:pic>
      <p:sp>
        <p:nvSpPr>
          <p:cNvPr id="3" name="Title 2">
            <a:extLst>
              <a:ext uri="{FF2B5EF4-FFF2-40B4-BE49-F238E27FC236}">
                <a16:creationId xmlns:a16="http://schemas.microsoft.com/office/drawing/2014/main" id="{9E2CE749-B151-9A6A-0EBE-D9B402DDB341}"/>
              </a:ext>
            </a:extLst>
          </p:cNvPr>
          <p:cNvSpPr>
            <a:spLocks noGrp="1"/>
          </p:cNvSpPr>
          <p:nvPr>
            <p:ph type="title"/>
          </p:nvPr>
        </p:nvSpPr>
        <p:spPr/>
        <p:txBody>
          <a:bodyPr>
            <a:normAutofit fontScale="90000"/>
          </a:bodyPr>
          <a:lstStyle/>
          <a:p>
            <a:r>
              <a:rPr lang="en-US" dirty="0"/>
              <a:t>Self-Calibration Methods</a:t>
            </a:r>
          </a:p>
        </p:txBody>
      </p:sp>
      <p:sp>
        <p:nvSpPr>
          <p:cNvPr id="4" name="Content Placeholder 3">
            <a:extLst>
              <a:ext uri="{FF2B5EF4-FFF2-40B4-BE49-F238E27FC236}">
                <a16:creationId xmlns:a16="http://schemas.microsoft.com/office/drawing/2014/main" id="{6FAC0AEA-92E8-9173-C3C8-6ACC28FFD5FD}"/>
              </a:ext>
            </a:extLst>
          </p:cNvPr>
          <p:cNvSpPr>
            <a:spLocks noGrp="1"/>
          </p:cNvSpPr>
          <p:nvPr>
            <p:ph idx="1"/>
          </p:nvPr>
        </p:nvSpPr>
        <p:spPr/>
        <p:txBody>
          <a:bodyPr>
            <a:normAutofit fontScale="70000" lnSpcReduction="20000"/>
          </a:bodyPr>
          <a:lstStyle/>
          <a:p>
            <a:pPr marL="342900" indent="-342900">
              <a:buFont typeface="Arial" panose="020B0604020202020204" pitchFamily="34" charset="0"/>
              <a:buChar char="•"/>
            </a:pPr>
            <a:r>
              <a:rPr lang="en-US" dirty="0"/>
              <a:t>Self-Calibration derives camera parameters directly from images of the scene, without requiring a specific calibration object.</a:t>
            </a:r>
          </a:p>
          <a:p>
            <a:pPr marL="342900" indent="-342900">
              <a:buFont typeface="Arial" panose="020B0604020202020204" pitchFamily="34" charset="0"/>
              <a:buChar char="•"/>
            </a:pPr>
            <a:r>
              <a:rPr lang="en-US" dirty="0"/>
              <a:t>Eliminates the need for specific calibration patterns, utilizing natural scene features instead.</a:t>
            </a:r>
          </a:p>
          <a:p>
            <a:pPr marL="342900" indent="-342900">
              <a:buFont typeface="Arial" panose="020B0604020202020204" pitchFamily="34" charset="0"/>
              <a:buChar char="•"/>
            </a:pPr>
            <a:r>
              <a:rPr lang="en-US" dirty="0"/>
              <a:t>Leverages geometric properties of the scene (e.g., parallel lines, planar surfaces) and motion between views to estimate camera parameters.</a:t>
            </a:r>
          </a:p>
          <a:p>
            <a:pPr marL="342900" indent="-342900">
              <a:buFont typeface="Arial" panose="020B0604020202020204" pitchFamily="34" charset="0"/>
              <a:buChar char="•"/>
            </a:pPr>
            <a:r>
              <a:rPr lang="en-US" dirty="0"/>
              <a:t>Common techniques include exploiting vanishing points, planar </a:t>
            </a:r>
            <a:r>
              <a:rPr lang="en-US" dirty="0" err="1"/>
              <a:t>homographies</a:t>
            </a:r>
            <a:r>
              <a:rPr lang="en-US" dirty="0"/>
              <a:t>, and the </a:t>
            </a:r>
            <a:r>
              <a:rPr lang="en-US" dirty="0" err="1"/>
              <a:t>epipolar</a:t>
            </a:r>
            <a:r>
              <a:rPr lang="en-US" dirty="0"/>
              <a:t> geometry of multiple views.</a:t>
            </a:r>
          </a:p>
          <a:p>
            <a:pPr marL="342900" indent="-342900">
              <a:buFont typeface="Arial" panose="020B0604020202020204" pitchFamily="34" charset="0"/>
              <a:buChar char="•"/>
            </a:pPr>
            <a:r>
              <a:rPr lang="en-US" dirty="0"/>
              <a:t>Ideal for scenarios where introducing a calibration pattern is impractical or impossible, such as in post-production of film or in large-scale outdoor environments.</a:t>
            </a:r>
          </a:p>
        </p:txBody>
      </p:sp>
      <p:sp>
        <p:nvSpPr>
          <p:cNvPr id="5" name="Footer Placeholder 4">
            <a:extLst>
              <a:ext uri="{FF2B5EF4-FFF2-40B4-BE49-F238E27FC236}">
                <a16:creationId xmlns:a16="http://schemas.microsoft.com/office/drawing/2014/main" id="{EC7F5F45-B82A-A2FC-E568-C4D506F92DE5}"/>
              </a:ext>
            </a:extLst>
          </p:cNvPr>
          <p:cNvSpPr>
            <a:spLocks noGrp="1"/>
          </p:cNvSpPr>
          <p:nvPr>
            <p:ph type="ftr" sz="quarter" idx="11"/>
          </p:nvPr>
        </p:nvSpPr>
        <p:spPr/>
        <p:txBody>
          <a:bodyPr/>
          <a:lstStyle/>
          <a:p>
            <a:r>
              <a:rPr lang="en-US" dirty="0"/>
              <a:t>Camera Calibration </a:t>
            </a:r>
          </a:p>
        </p:txBody>
      </p:sp>
      <p:sp>
        <p:nvSpPr>
          <p:cNvPr id="6" name="Slide Number Placeholder 5">
            <a:extLst>
              <a:ext uri="{FF2B5EF4-FFF2-40B4-BE49-F238E27FC236}">
                <a16:creationId xmlns:a16="http://schemas.microsoft.com/office/drawing/2014/main" id="{3C50CF47-30C3-971F-CD7F-810E8602490D}"/>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277583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3C824-6E4E-A09E-F86E-B746EE19C68E}"/>
            </a:ext>
          </a:extLst>
        </p:cNvPr>
        <p:cNvGrpSpPr/>
        <p:nvPr/>
      </p:nvGrpSpPr>
      <p:grpSpPr>
        <a:xfrm>
          <a:off x="0" y="0"/>
          <a:ext cx="0" cy="0"/>
          <a:chOff x="0" y="0"/>
          <a:chExt cx="0" cy="0"/>
        </a:xfrm>
      </p:grpSpPr>
      <p:pic>
        <p:nvPicPr>
          <p:cNvPr id="14" name="Picture Placeholder 13" descr="A robot with a face">
            <a:extLst>
              <a:ext uri="{FF2B5EF4-FFF2-40B4-BE49-F238E27FC236}">
                <a16:creationId xmlns:a16="http://schemas.microsoft.com/office/drawing/2014/main" id="{D6E23933-A0A0-E2C8-7EB7-FE27B95CC011}"/>
              </a:ext>
            </a:extLst>
          </p:cNvPr>
          <p:cNvPicPr>
            <a:picLocks noGrp="1" noChangeAspect="1"/>
          </p:cNvPicPr>
          <p:nvPr>
            <p:ph type="pic" sz="quarter" idx="13"/>
          </p:nvPr>
        </p:nvPicPr>
        <p:blipFill rotWithShape="1">
          <a:blip r:embed="rId2"/>
          <a:srcRect l="30000" r="-1" b="-1"/>
          <a:stretch/>
        </p:blipFill>
        <p:spPr>
          <a:xfrm>
            <a:off x="7451965" y="1665520"/>
            <a:ext cx="4266960" cy="4266968"/>
          </a:xfrm>
          <a:noFill/>
        </p:spPr>
      </p:pic>
      <p:sp>
        <p:nvSpPr>
          <p:cNvPr id="3" name="Title 2">
            <a:extLst>
              <a:ext uri="{FF2B5EF4-FFF2-40B4-BE49-F238E27FC236}">
                <a16:creationId xmlns:a16="http://schemas.microsoft.com/office/drawing/2014/main" id="{DDEAEBDA-422F-C43E-0FD7-17FBD551ACD5}"/>
              </a:ext>
            </a:extLst>
          </p:cNvPr>
          <p:cNvSpPr>
            <a:spLocks noGrp="1"/>
          </p:cNvSpPr>
          <p:nvPr>
            <p:ph type="title"/>
          </p:nvPr>
        </p:nvSpPr>
        <p:spPr>
          <a:xfrm>
            <a:off x="804672" y="1335024"/>
            <a:ext cx="6190488" cy="1179576"/>
          </a:xfrm>
        </p:spPr>
        <p:txBody>
          <a:bodyPr anchor="b">
            <a:normAutofit/>
          </a:bodyPr>
          <a:lstStyle/>
          <a:p>
            <a:r>
              <a:rPr lang="en-US" sz="3800"/>
              <a:t>Machine Learning Approaches</a:t>
            </a:r>
          </a:p>
        </p:txBody>
      </p:sp>
      <p:sp>
        <p:nvSpPr>
          <p:cNvPr id="4" name="Content Placeholder 3">
            <a:extLst>
              <a:ext uri="{FF2B5EF4-FFF2-40B4-BE49-F238E27FC236}">
                <a16:creationId xmlns:a16="http://schemas.microsoft.com/office/drawing/2014/main" id="{C5AC6DE4-5A9A-0991-5C08-1C7973DF53F1}"/>
              </a:ext>
            </a:extLst>
          </p:cNvPr>
          <p:cNvSpPr>
            <a:spLocks noGrp="1"/>
          </p:cNvSpPr>
          <p:nvPr>
            <p:ph idx="1"/>
          </p:nvPr>
        </p:nvSpPr>
        <p:spPr>
          <a:xfrm>
            <a:off x="850392" y="2825496"/>
            <a:ext cx="6190488" cy="3346704"/>
          </a:xfrm>
        </p:spPr>
        <p:txBody>
          <a:bodyPr>
            <a:normAutofit/>
          </a:bodyPr>
          <a:lstStyle/>
          <a:p>
            <a:pPr marL="342900" indent="-342900">
              <a:lnSpc>
                <a:spcPct val="100000"/>
              </a:lnSpc>
              <a:buFont typeface="Arial" panose="020B0604020202020204" pitchFamily="34" charset="0"/>
              <a:buChar char="•"/>
            </a:pPr>
            <a:r>
              <a:rPr lang="en-US" sz="1400" dirty="0"/>
              <a:t>Machine Learning Approaches utilize AI models to estimate camera parameters directly from images, bypassing conventional calibration steps.</a:t>
            </a:r>
          </a:p>
          <a:p>
            <a:pPr marL="342900" indent="-342900">
              <a:lnSpc>
                <a:spcPct val="100000"/>
              </a:lnSpc>
              <a:buFont typeface="Arial" panose="020B0604020202020204" pitchFamily="34" charset="0"/>
              <a:buChar char="•"/>
            </a:pPr>
            <a:r>
              <a:rPr lang="en-US" sz="1400" dirty="0"/>
              <a:t>Incorporates deep learning techniques to predict intrinsic and extrinsic camera parameters.</a:t>
            </a:r>
          </a:p>
          <a:p>
            <a:pPr marL="342900" indent="-342900">
              <a:lnSpc>
                <a:spcPct val="100000"/>
              </a:lnSpc>
              <a:buFont typeface="Arial" panose="020B0604020202020204" pitchFamily="34" charset="0"/>
              <a:buChar char="•"/>
            </a:pPr>
            <a:r>
              <a:rPr lang="en-US" sz="1400" dirty="0"/>
              <a:t>Relies on extensive datasets of images with known calibration parameters to train the models.</a:t>
            </a:r>
          </a:p>
          <a:p>
            <a:pPr marL="342900" indent="-342900">
              <a:lnSpc>
                <a:spcPct val="100000"/>
              </a:lnSpc>
              <a:buFont typeface="Arial" panose="020B0604020202020204" pitchFamily="34" charset="0"/>
              <a:buChar char="•"/>
            </a:pPr>
            <a:r>
              <a:rPr lang="en-US" sz="1400" dirty="0"/>
              <a:t>Continuous improvements with advancements in neural network architectures and training techniques.</a:t>
            </a:r>
          </a:p>
          <a:p>
            <a:pPr marL="342900" indent="-342900">
              <a:lnSpc>
                <a:spcPct val="100000"/>
              </a:lnSpc>
              <a:buFont typeface="Arial" panose="020B0604020202020204" pitchFamily="34" charset="0"/>
              <a:buChar char="•"/>
            </a:pPr>
            <a:r>
              <a:rPr lang="en-US" sz="1400" dirty="0"/>
              <a:t>Particularly useful in dynamic environments where traditional calibration is impractical, such as in mobile devices or for online calibration in autonomous systems.</a:t>
            </a:r>
          </a:p>
        </p:txBody>
      </p:sp>
      <p:sp>
        <p:nvSpPr>
          <p:cNvPr id="5" name="Footer Placeholder 4">
            <a:extLst>
              <a:ext uri="{FF2B5EF4-FFF2-40B4-BE49-F238E27FC236}">
                <a16:creationId xmlns:a16="http://schemas.microsoft.com/office/drawing/2014/main" id="{61FE993B-0605-9914-7279-CF474CDB1D4B}"/>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8C549F27-F5DC-64E8-7CFA-E7ED4CAAE66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757890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A00D6-DF99-A55A-B55F-73CD79215115}"/>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73535B-077A-F811-0BEB-0C8F8DAC11D4}"/>
              </a:ext>
            </a:extLst>
          </p:cNvPr>
          <p:cNvSpPr>
            <a:spLocks noGrp="1"/>
          </p:cNvSpPr>
          <p:nvPr>
            <p:ph type="ftr" sz="quarter" idx="11"/>
          </p:nvPr>
        </p:nvSpPr>
        <p:spPr>
          <a:xfrm rot="16200000">
            <a:off x="-548640" y="1938528"/>
            <a:ext cx="278892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4671C171-9599-14FE-9EC2-220CB0D27F9B}"/>
              </a:ext>
            </a:extLst>
          </p:cNvPr>
          <p:cNvSpPr>
            <a:spLocks noGrp="1"/>
          </p:cNvSpPr>
          <p:nvPr>
            <p:ph type="sldNum" sz="quarter" idx="12"/>
          </p:nvPr>
        </p:nvSpPr>
        <p:spPr>
          <a:xfrm>
            <a:off x="8610600" y="201168"/>
            <a:ext cx="2743200" cy="365125"/>
          </a:xfrm>
        </p:spPr>
        <p:txBody>
          <a:bodyPr anchor="ctr">
            <a:normAutofit/>
          </a:bodyPr>
          <a:lstStyle/>
          <a:p>
            <a:pPr>
              <a:spcAft>
                <a:spcPts val="600"/>
              </a:spcAft>
            </a:pPr>
            <a:fld id="{D8DA9DAA-006C-4F4B-980E-E3DF019B24E2}" type="slidenum">
              <a:rPr lang="en-US" smtClean="0"/>
              <a:pPr>
                <a:spcAft>
                  <a:spcPts val="600"/>
                </a:spcAft>
              </a:pPr>
              <a:t>14</a:t>
            </a:fld>
            <a:endParaRPr lang="en-US"/>
          </a:p>
        </p:txBody>
      </p:sp>
      <p:graphicFrame>
        <p:nvGraphicFramePr>
          <p:cNvPr id="11" name="Content Placeholder 8">
            <a:extLst>
              <a:ext uri="{FF2B5EF4-FFF2-40B4-BE49-F238E27FC236}">
                <a16:creationId xmlns:a16="http://schemas.microsoft.com/office/drawing/2014/main" id="{E22CB65B-7A8B-596E-6223-73AF525260A2}"/>
              </a:ext>
            </a:extLst>
          </p:cNvPr>
          <p:cNvGraphicFramePr>
            <a:graphicFrameLocks/>
          </p:cNvGraphicFramePr>
          <p:nvPr>
            <p:extLst>
              <p:ext uri="{D42A27DB-BD31-4B8C-83A1-F6EECF244321}">
                <p14:modId xmlns:p14="http://schemas.microsoft.com/office/powerpoint/2010/main" val="1083713559"/>
              </p:ext>
            </p:extLst>
          </p:nvPr>
        </p:nvGraphicFramePr>
        <p:xfrm>
          <a:off x="1640982" y="869632"/>
          <a:ext cx="8910036" cy="5669280"/>
        </p:xfrm>
        <a:graphic>
          <a:graphicData uri="http://schemas.openxmlformats.org/drawingml/2006/table">
            <a:tbl>
              <a:tblPr firstRow="1" bandRow="1">
                <a:tableStyleId>{5C22544A-7EE6-4342-B048-85BDC9FD1C3A}</a:tableStyleId>
              </a:tblPr>
              <a:tblGrid>
                <a:gridCol w="2227509">
                  <a:extLst>
                    <a:ext uri="{9D8B030D-6E8A-4147-A177-3AD203B41FA5}">
                      <a16:colId xmlns:a16="http://schemas.microsoft.com/office/drawing/2014/main" val="1707545812"/>
                    </a:ext>
                  </a:extLst>
                </a:gridCol>
                <a:gridCol w="2227509">
                  <a:extLst>
                    <a:ext uri="{9D8B030D-6E8A-4147-A177-3AD203B41FA5}">
                      <a16:colId xmlns:a16="http://schemas.microsoft.com/office/drawing/2014/main" val="4079272683"/>
                    </a:ext>
                  </a:extLst>
                </a:gridCol>
                <a:gridCol w="2227509">
                  <a:extLst>
                    <a:ext uri="{9D8B030D-6E8A-4147-A177-3AD203B41FA5}">
                      <a16:colId xmlns:a16="http://schemas.microsoft.com/office/drawing/2014/main" val="1887498132"/>
                    </a:ext>
                  </a:extLst>
                </a:gridCol>
                <a:gridCol w="2227509">
                  <a:extLst>
                    <a:ext uri="{9D8B030D-6E8A-4147-A177-3AD203B41FA5}">
                      <a16:colId xmlns:a16="http://schemas.microsoft.com/office/drawing/2014/main" val="741230988"/>
                    </a:ext>
                  </a:extLst>
                </a:gridCol>
              </a:tblGrid>
              <a:tr h="370840">
                <a:tc>
                  <a:txBody>
                    <a:bodyPr/>
                    <a:lstStyle/>
                    <a:p>
                      <a:pPr algn="ctr"/>
                      <a:r>
                        <a:rPr lang="en-US" dirty="0"/>
                        <a:t>Method</a:t>
                      </a:r>
                    </a:p>
                  </a:txBody>
                  <a:tcPr anchor="ctr"/>
                </a:tc>
                <a:tc>
                  <a:txBody>
                    <a:bodyPr/>
                    <a:lstStyle/>
                    <a:p>
                      <a:pPr algn="ctr"/>
                      <a:r>
                        <a:rPr lang="en-US" dirty="0"/>
                        <a:t>Geometric Calibration</a:t>
                      </a:r>
                    </a:p>
                  </a:txBody>
                  <a:tcPr anchor="ctr"/>
                </a:tc>
                <a:tc>
                  <a:txBody>
                    <a:bodyPr/>
                    <a:lstStyle/>
                    <a:p>
                      <a:pPr algn="ctr"/>
                      <a:r>
                        <a:rPr lang="en-US" dirty="0"/>
                        <a:t>Self-Calibration</a:t>
                      </a:r>
                    </a:p>
                  </a:txBody>
                  <a:tcPr anchor="ctr"/>
                </a:tc>
                <a:tc>
                  <a:txBody>
                    <a:bodyPr/>
                    <a:lstStyle/>
                    <a:p>
                      <a:pPr algn="ctr"/>
                      <a:r>
                        <a:rPr lang="en-US" dirty="0"/>
                        <a:t>Machine Learning</a:t>
                      </a:r>
                    </a:p>
                  </a:txBody>
                  <a:tcPr anchor="ctr"/>
                </a:tc>
                <a:extLst>
                  <a:ext uri="{0D108BD9-81ED-4DB2-BD59-A6C34878D82A}">
                    <a16:rowId xmlns:a16="http://schemas.microsoft.com/office/drawing/2014/main" val="3435872708"/>
                  </a:ext>
                </a:extLst>
              </a:tr>
              <a:tr h="370840">
                <a:tc>
                  <a:txBody>
                    <a:bodyPr/>
                    <a:lstStyle/>
                    <a:p>
                      <a:pPr algn="ctr"/>
                      <a:r>
                        <a:rPr lang="en-US" dirty="0"/>
                        <a:t>Key Features</a:t>
                      </a:r>
                    </a:p>
                  </a:txBody>
                  <a:tcPr anchor="ctr"/>
                </a:tc>
                <a:tc>
                  <a:txBody>
                    <a:bodyPr/>
                    <a:lstStyle/>
                    <a:p>
                      <a:pPr algn="l"/>
                      <a:r>
                        <a:rPr lang="en-US" dirty="0"/>
                        <a:t>Uses known patterns like chessboards</a:t>
                      </a:r>
                    </a:p>
                  </a:txBody>
                  <a:tcPr anchor="ctr"/>
                </a:tc>
                <a:tc>
                  <a:txBody>
                    <a:bodyPr/>
                    <a:lstStyle/>
                    <a:p>
                      <a:pPr algn="l"/>
                      <a:r>
                        <a:rPr lang="en-US" dirty="0"/>
                        <a:t>No specific patterns needed, uses scene features</a:t>
                      </a:r>
                    </a:p>
                  </a:txBody>
                  <a:tcPr anchor="ctr"/>
                </a:tc>
                <a:tc>
                  <a:txBody>
                    <a:bodyPr/>
                    <a:lstStyle/>
                    <a:p>
                      <a:pPr algn="l"/>
                      <a:r>
                        <a:rPr lang="en-US" sz="1800" b="0" i="0" kern="1200" dirty="0">
                          <a:solidFill>
                            <a:schemeClr val="dk1"/>
                          </a:solidFill>
                          <a:effectLst/>
                          <a:latin typeface="+mn-lt"/>
                          <a:ea typeface="+mn-ea"/>
                          <a:cs typeface="+mn-cs"/>
                        </a:rPr>
                        <a:t>Uses deep learning to estimate parameters</a:t>
                      </a:r>
                      <a:endParaRPr lang="en-US" dirty="0"/>
                    </a:p>
                  </a:txBody>
                  <a:tcPr anchor="ctr"/>
                </a:tc>
                <a:extLst>
                  <a:ext uri="{0D108BD9-81ED-4DB2-BD59-A6C34878D82A}">
                    <a16:rowId xmlns:a16="http://schemas.microsoft.com/office/drawing/2014/main" val="2969400422"/>
                  </a:ext>
                </a:extLst>
              </a:tr>
              <a:tr h="370840">
                <a:tc>
                  <a:txBody>
                    <a:bodyPr/>
                    <a:lstStyle/>
                    <a:p>
                      <a:pPr algn="ctr"/>
                      <a:r>
                        <a:rPr lang="en-US" dirty="0"/>
                        <a:t>Advantages</a:t>
                      </a:r>
                    </a:p>
                  </a:txBody>
                  <a:tcPr anchor="ctr"/>
                </a:tc>
                <a:tc>
                  <a:txBody>
                    <a:bodyPr/>
                    <a:lstStyle/>
                    <a:p>
                      <a:pPr algn="l"/>
                      <a:r>
                        <a:rPr lang="en-US" dirty="0"/>
                        <a:t>High precision, well-understood</a:t>
                      </a:r>
                    </a:p>
                  </a:txBody>
                  <a:tcPr anchor="ctr"/>
                </a:tc>
                <a:tc>
                  <a:txBody>
                    <a:bodyPr/>
                    <a:lstStyle/>
                    <a:p>
                      <a:pPr algn="l"/>
                      <a:r>
                        <a:rPr lang="en-US" dirty="0"/>
                        <a:t>Flexible, can be used in post-production</a:t>
                      </a:r>
                    </a:p>
                  </a:txBody>
                  <a:tcPr anchor="ctr"/>
                </a:tc>
                <a:tc>
                  <a:txBody>
                    <a:bodyPr/>
                    <a:lstStyle/>
                    <a:p>
                      <a:pPr algn="l"/>
                      <a:r>
                        <a:rPr lang="en-US" dirty="0"/>
                        <a:t>Can quickly adapt to different environments, minimal setup</a:t>
                      </a:r>
                    </a:p>
                  </a:txBody>
                  <a:tcPr anchor="ctr"/>
                </a:tc>
                <a:extLst>
                  <a:ext uri="{0D108BD9-81ED-4DB2-BD59-A6C34878D82A}">
                    <a16:rowId xmlns:a16="http://schemas.microsoft.com/office/drawing/2014/main" val="1421547361"/>
                  </a:ext>
                </a:extLst>
              </a:tr>
              <a:tr h="370840">
                <a:tc>
                  <a:txBody>
                    <a:bodyPr/>
                    <a:lstStyle/>
                    <a:p>
                      <a:pPr algn="ctr"/>
                      <a:r>
                        <a:rPr lang="en-US" dirty="0"/>
                        <a:t>Challenges</a:t>
                      </a:r>
                    </a:p>
                  </a:txBody>
                  <a:tcPr anchor="ctr"/>
                </a:tc>
                <a:tc>
                  <a:txBody>
                    <a:bodyPr/>
                    <a:lstStyle/>
                    <a:p>
                      <a:pPr algn="l"/>
                      <a:r>
                        <a:rPr lang="en-US" dirty="0"/>
                        <a:t>Requires specific setup and patterns</a:t>
                      </a:r>
                    </a:p>
                  </a:txBody>
                  <a:tcPr anchor="ctr"/>
                </a:tc>
                <a:tc>
                  <a:txBody>
                    <a:bodyPr/>
                    <a:lstStyle/>
                    <a:p>
                      <a:pPr algn="l"/>
                      <a:r>
                        <a:rPr lang="en-US" dirty="0"/>
                        <a:t>Potentially less accurate than geometric methods</a:t>
                      </a:r>
                    </a:p>
                  </a:txBody>
                  <a:tcPr anchor="ctr"/>
                </a:tc>
                <a:tc>
                  <a:txBody>
                    <a:bodyPr/>
                    <a:lstStyle/>
                    <a:p>
                      <a:pPr algn="l"/>
                      <a:r>
                        <a:rPr lang="en-US" dirty="0"/>
                        <a:t>Requires extensive training data, may lack transparency</a:t>
                      </a:r>
                    </a:p>
                  </a:txBody>
                  <a:tcPr anchor="ctr"/>
                </a:tc>
                <a:extLst>
                  <a:ext uri="{0D108BD9-81ED-4DB2-BD59-A6C34878D82A}">
                    <a16:rowId xmlns:a16="http://schemas.microsoft.com/office/drawing/2014/main" val="2655564919"/>
                  </a:ext>
                </a:extLst>
              </a:tr>
              <a:tr h="370840">
                <a:tc>
                  <a:txBody>
                    <a:bodyPr/>
                    <a:lstStyle/>
                    <a:p>
                      <a:pPr algn="ctr"/>
                      <a:r>
                        <a:rPr lang="en-US" dirty="0"/>
                        <a:t>Best For</a:t>
                      </a:r>
                    </a:p>
                  </a:txBody>
                  <a:tcPr anchor="ctr"/>
                </a:tc>
                <a:tc>
                  <a:txBody>
                    <a:bodyPr/>
                    <a:lstStyle/>
                    <a:p>
                      <a:pPr algn="l"/>
                      <a:r>
                        <a:rPr lang="en-US" dirty="0"/>
                        <a:t>Laboratory settings, 3D modeling</a:t>
                      </a:r>
                    </a:p>
                  </a:txBody>
                  <a:tcPr anchor="ctr"/>
                </a:tc>
                <a:tc>
                  <a:txBody>
                    <a:bodyPr/>
                    <a:lstStyle/>
                    <a:p>
                      <a:pPr algn="l"/>
                      <a:r>
                        <a:rPr lang="en-US" sz="1800" b="0" i="0" kern="1200" dirty="0">
                          <a:solidFill>
                            <a:schemeClr val="dk1"/>
                          </a:solidFill>
                          <a:effectLst/>
                          <a:latin typeface="+mn-lt"/>
                          <a:ea typeface="+mn-ea"/>
                          <a:cs typeface="+mn-cs"/>
                        </a:rPr>
                        <a:t>Situations where calibration patterns cannot be used, outdoor environments</a:t>
                      </a:r>
                      <a:endParaRPr lang="en-US" dirty="0"/>
                    </a:p>
                  </a:txBody>
                  <a:tcPr anchor="ctr"/>
                </a:tc>
                <a:tc>
                  <a:txBody>
                    <a:bodyPr/>
                    <a:lstStyle/>
                    <a:p>
                      <a:pPr algn="l"/>
                      <a:r>
                        <a:rPr lang="en-US" sz="1800" b="0" i="0" kern="1200" dirty="0">
                          <a:solidFill>
                            <a:schemeClr val="dk1"/>
                          </a:solidFill>
                          <a:effectLst/>
                          <a:latin typeface="+mn-lt"/>
                          <a:ea typeface="+mn-ea"/>
                          <a:cs typeface="+mn-cs"/>
                        </a:rPr>
                        <a:t>Dynamic or varied environments, applications needing rapid setup</a:t>
                      </a:r>
                      <a:endParaRPr lang="en-US" dirty="0"/>
                    </a:p>
                  </a:txBody>
                  <a:tcPr anchor="ctr"/>
                </a:tc>
                <a:extLst>
                  <a:ext uri="{0D108BD9-81ED-4DB2-BD59-A6C34878D82A}">
                    <a16:rowId xmlns:a16="http://schemas.microsoft.com/office/drawing/2014/main" val="3667211707"/>
                  </a:ext>
                </a:extLst>
              </a:tr>
            </a:tbl>
          </a:graphicData>
        </a:graphic>
      </p:graphicFrame>
    </p:spTree>
    <p:extLst>
      <p:ext uri="{BB962C8B-B14F-4D97-AF65-F5344CB8AC3E}">
        <p14:creationId xmlns:p14="http://schemas.microsoft.com/office/powerpoint/2010/main" val="246316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36D67-165E-FC33-C506-3A76E61942A9}"/>
            </a:ext>
          </a:extLst>
        </p:cNvPr>
        <p:cNvGrpSpPr/>
        <p:nvPr/>
      </p:nvGrpSpPr>
      <p:grpSpPr>
        <a:xfrm>
          <a:off x="0" y="0"/>
          <a:ext cx="0" cy="0"/>
          <a:chOff x="0" y="0"/>
          <a:chExt cx="0" cy="0"/>
        </a:xfrm>
      </p:grpSpPr>
      <p:pic>
        <p:nvPicPr>
          <p:cNvPr id="14" name="Picture Placeholder 13" descr="A robot with a face">
            <a:extLst>
              <a:ext uri="{FF2B5EF4-FFF2-40B4-BE49-F238E27FC236}">
                <a16:creationId xmlns:a16="http://schemas.microsoft.com/office/drawing/2014/main" id="{AC97C42C-A7B5-CB37-EF8A-2AC29D3B602A}"/>
              </a:ext>
            </a:extLst>
          </p:cNvPr>
          <p:cNvPicPr>
            <a:picLocks noGrp="1" noChangeAspect="1"/>
          </p:cNvPicPr>
          <p:nvPr>
            <p:ph type="pic" sz="quarter" idx="13"/>
          </p:nvPr>
        </p:nvPicPr>
        <p:blipFill rotWithShape="1">
          <a:blip r:embed="rId2"/>
          <a:srcRect l="30000" r="-1" b="-1"/>
          <a:stretch/>
        </p:blipFill>
        <p:spPr>
          <a:xfrm>
            <a:off x="7451965" y="1665520"/>
            <a:ext cx="4266960" cy="4266968"/>
          </a:xfrm>
          <a:noFill/>
        </p:spPr>
      </p:pic>
      <p:sp>
        <p:nvSpPr>
          <p:cNvPr id="3" name="Title 2">
            <a:extLst>
              <a:ext uri="{FF2B5EF4-FFF2-40B4-BE49-F238E27FC236}">
                <a16:creationId xmlns:a16="http://schemas.microsoft.com/office/drawing/2014/main" id="{E741F279-B5F7-4D73-C0F4-A50E76A50778}"/>
              </a:ext>
            </a:extLst>
          </p:cNvPr>
          <p:cNvSpPr>
            <a:spLocks noGrp="1"/>
          </p:cNvSpPr>
          <p:nvPr>
            <p:ph type="title"/>
          </p:nvPr>
        </p:nvSpPr>
        <p:spPr>
          <a:xfrm>
            <a:off x="804672" y="1335024"/>
            <a:ext cx="6190488" cy="1179576"/>
          </a:xfrm>
        </p:spPr>
        <p:txBody>
          <a:bodyPr anchor="b">
            <a:normAutofit/>
          </a:bodyPr>
          <a:lstStyle/>
          <a:p>
            <a:r>
              <a:rPr lang="en-US" sz="3800" dirty="0"/>
              <a:t>Step-by-Step Calibration Process</a:t>
            </a:r>
          </a:p>
        </p:txBody>
      </p:sp>
      <p:sp>
        <p:nvSpPr>
          <p:cNvPr id="4" name="Content Placeholder 3">
            <a:extLst>
              <a:ext uri="{FF2B5EF4-FFF2-40B4-BE49-F238E27FC236}">
                <a16:creationId xmlns:a16="http://schemas.microsoft.com/office/drawing/2014/main" id="{9E920D5C-9802-75A0-096E-7D836AB23190}"/>
              </a:ext>
            </a:extLst>
          </p:cNvPr>
          <p:cNvSpPr>
            <a:spLocks noGrp="1"/>
          </p:cNvSpPr>
          <p:nvPr>
            <p:ph idx="1"/>
          </p:nvPr>
        </p:nvSpPr>
        <p:spPr>
          <a:xfrm>
            <a:off x="850392" y="2825496"/>
            <a:ext cx="6190488" cy="3346704"/>
          </a:xfrm>
        </p:spPr>
        <p:txBody>
          <a:bodyPr>
            <a:normAutofit fontScale="92500" lnSpcReduction="10000"/>
          </a:bodyPr>
          <a:lstStyle/>
          <a:p>
            <a:pPr marL="342900" indent="-342900">
              <a:lnSpc>
                <a:spcPct val="100000"/>
              </a:lnSpc>
              <a:buFont typeface="+mj-lt"/>
              <a:buAutoNum type="arabicPeriod"/>
            </a:pPr>
            <a:r>
              <a:rPr lang="en-US" sz="1400" dirty="0"/>
              <a:t>Choose a controlled environment with consistent lighting.</a:t>
            </a:r>
          </a:p>
          <a:p>
            <a:pPr marL="342900" indent="-342900">
              <a:lnSpc>
                <a:spcPct val="100000"/>
              </a:lnSpc>
              <a:buFont typeface="+mj-lt"/>
              <a:buAutoNum type="arabicPeriod"/>
            </a:pPr>
            <a:r>
              <a:rPr lang="en-US" sz="1400" dirty="0"/>
              <a:t>Position the calibration pattern on a stable, flat surface.</a:t>
            </a:r>
          </a:p>
          <a:p>
            <a:pPr marL="342900" indent="-342900">
              <a:lnSpc>
                <a:spcPct val="100000"/>
              </a:lnSpc>
              <a:buFont typeface="+mj-lt"/>
              <a:buAutoNum type="arabicPeriod"/>
            </a:pPr>
            <a:r>
              <a:rPr lang="en-US" sz="1400" dirty="0"/>
              <a:t>Take multiple images of the calibration pattern from various angles and distances to cover the camera's entire field of view.</a:t>
            </a:r>
          </a:p>
          <a:p>
            <a:pPr marL="342900" indent="-342900">
              <a:lnSpc>
                <a:spcPct val="100000"/>
              </a:lnSpc>
              <a:buFont typeface="+mj-lt"/>
              <a:buAutoNum type="arabicPeriod"/>
            </a:pPr>
            <a:r>
              <a:rPr lang="en-US" sz="1400" dirty="0"/>
              <a:t>Ensure the pattern is well-focused and occupies a significant portion of the frame in each image.</a:t>
            </a:r>
          </a:p>
          <a:p>
            <a:pPr marL="342900" indent="-342900">
              <a:lnSpc>
                <a:spcPct val="100000"/>
              </a:lnSpc>
              <a:buFont typeface="+mj-lt"/>
              <a:buAutoNum type="arabicPeriod"/>
            </a:pPr>
            <a:r>
              <a:rPr lang="en-US" sz="1400" dirty="0"/>
              <a:t>Use image processing algorithms to identify specific features within the pattern (e.g., corners in a chessboard pattern).</a:t>
            </a:r>
          </a:p>
          <a:p>
            <a:pPr marL="342900" indent="-342900">
              <a:lnSpc>
                <a:spcPct val="100000"/>
              </a:lnSpc>
              <a:buFont typeface="+mj-lt"/>
              <a:buAutoNum type="arabicPeriod"/>
            </a:pPr>
            <a:r>
              <a:rPr lang="en-US" sz="1400" dirty="0"/>
              <a:t>Ensure accurate and consistent feature detection across all images.</a:t>
            </a:r>
          </a:p>
          <a:p>
            <a:pPr marL="342900" indent="-342900">
              <a:lnSpc>
                <a:spcPct val="100000"/>
              </a:lnSpc>
              <a:buFont typeface="+mj-lt"/>
              <a:buAutoNum type="arabicPeriod"/>
            </a:pPr>
            <a:r>
              <a:rPr lang="en-US" sz="1400" dirty="0"/>
              <a:t>Associate detected 2D image points with their corresponding 3D points on the calibration pattern.</a:t>
            </a:r>
          </a:p>
          <a:p>
            <a:pPr marL="342900" indent="-342900">
              <a:lnSpc>
                <a:spcPct val="100000"/>
              </a:lnSpc>
              <a:buFont typeface="+mj-lt"/>
              <a:buAutoNum type="arabicPeriod"/>
            </a:pPr>
            <a:r>
              <a:rPr lang="en-US" sz="1400" dirty="0"/>
              <a:t>Employ optimization techniques to solve for the camera's intrinsic and extrinsic parameters, minimizing the re-projection error.</a:t>
            </a:r>
          </a:p>
        </p:txBody>
      </p:sp>
      <p:sp>
        <p:nvSpPr>
          <p:cNvPr id="5" name="Footer Placeholder 4">
            <a:extLst>
              <a:ext uri="{FF2B5EF4-FFF2-40B4-BE49-F238E27FC236}">
                <a16:creationId xmlns:a16="http://schemas.microsoft.com/office/drawing/2014/main" id="{FB3FC792-DF02-9FE7-89EB-3431F5204CC7}"/>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E32FCFB8-ADA1-ED04-A67F-32F5A48E018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15</a:t>
            </a:fld>
            <a:endParaRPr lang="en-US"/>
          </a:p>
        </p:txBody>
      </p:sp>
    </p:spTree>
    <p:extLst>
      <p:ext uri="{BB962C8B-B14F-4D97-AF65-F5344CB8AC3E}">
        <p14:creationId xmlns:p14="http://schemas.microsoft.com/office/powerpoint/2010/main" val="3036931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E6F9A0E-F720-B6A9-30D5-5FC2A6D621B1}"/>
              </a:ext>
            </a:extLst>
          </p:cNvPr>
          <p:cNvSpPr>
            <a:spLocks noGrp="1"/>
          </p:cNvSpPr>
          <p:nvPr>
            <p:ph type="title"/>
          </p:nvPr>
        </p:nvSpPr>
        <p:spPr>
          <a:xfrm>
            <a:off x="576072" y="365125"/>
            <a:ext cx="10771632" cy="1325563"/>
          </a:xfrm>
        </p:spPr>
        <p:txBody>
          <a:bodyPr>
            <a:normAutofit fontScale="90000"/>
          </a:bodyPr>
          <a:lstStyle/>
          <a:p>
            <a:r>
              <a:rPr lang="en-US" dirty="0"/>
              <a:t>Step-by-Step Calibration Process</a:t>
            </a:r>
          </a:p>
        </p:txBody>
      </p:sp>
      <p:pic>
        <p:nvPicPr>
          <p:cNvPr id="7" name="Camera Calibration with MATLAB">
            <a:hlinkClick r:id="" action="ppaction://media"/>
            <a:extLst>
              <a:ext uri="{FF2B5EF4-FFF2-40B4-BE49-F238E27FC236}">
                <a16:creationId xmlns:a16="http://schemas.microsoft.com/office/drawing/2014/main" id="{6134DFAB-6876-E032-0FD8-835F3BF01F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94032" y="1825625"/>
            <a:ext cx="7735712" cy="4351338"/>
          </a:xfrm>
          <a:noFill/>
        </p:spPr>
      </p:pic>
      <p:sp>
        <p:nvSpPr>
          <p:cNvPr id="5" name="Footer Placeholder 4">
            <a:extLst>
              <a:ext uri="{FF2B5EF4-FFF2-40B4-BE49-F238E27FC236}">
                <a16:creationId xmlns:a16="http://schemas.microsoft.com/office/drawing/2014/main" id="{A93BE91D-7591-0E16-7A78-581D3ED463D3}"/>
              </a:ext>
            </a:extLst>
          </p:cNvPr>
          <p:cNvSpPr>
            <a:spLocks noGrp="1"/>
          </p:cNvSpPr>
          <p:nvPr>
            <p:ph type="ftr" sz="quarter" idx="11"/>
          </p:nvPr>
        </p:nvSpPr>
        <p:spPr>
          <a:xfrm>
            <a:off x="8503920" y="841248"/>
            <a:ext cx="3630168"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9BCA581E-87C9-0540-7BB6-1D22E07916E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16</a:t>
            </a:fld>
            <a:endParaRPr lang="en-US"/>
          </a:p>
        </p:txBody>
      </p:sp>
    </p:spTree>
    <p:extLst>
      <p:ext uri="{BB962C8B-B14F-4D97-AF65-F5344CB8AC3E}">
        <p14:creationId xmlns:p14="http://schemas.microsoft.com/office/powerpoint/2010/main" val="46686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6D240-F6DC-6BBC-36B9-E715135CE7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45E1F0-0156-69C5-D53F-C8C708AAB633}"/>
              </a:ext>
            </a:extLst>
          </p:cNvPr>
          <p:cNvSpPr>
            <a:spLocks noGrp="1"/>
          </p:cNvSpPr>
          <p:nvPr>
            <p:ph type="title"/>
          </p:nvPr>
        </p:nvSpPr>
        <p:spPr>
          <a:xfrm>
            <a:off x="804672" y="1335024"/>
            <a:ext cx="6190488" cy="1179576"/>
          </a:xfrm>
        </p:spPr>
        <p:txBody>
          <a:bodyPr anchor="b">
            <a:normAutofit/>
          </a:bodyPr>
          <a:lstStyle/>
          <a:p>
            <a:r>
              <a:rPr lang="en-US" sz="3800" dirty="0"/>
              <a:t>Applications of Camera Calibration</a:t>
            </a:r>
          </a:p>
        </p:txBody>
      </p:sp>
      <p:sp>
        <p:nvSpPr>
          <p:cNvPr id="4" name="Content Placeholder 3">
            <a:extLst>
              <a:ext uri="{FF2B5EF4-FFF2-40B4-BE49-F238E27FC236}">
                <a16:creationId xmlns:a16="http://schemas.microsoft.com/office/drawing/2014/main" id="{8C42D4FA-1668-1B51-29E7-3727B63AE017}"/>
              </a:ext>
            </a:extLst>
          </p:cNvPr>
          <p:cNvSpPr>
            <a:spLocks noGrp="1"/>
          </p:cNvSpPr>
          <p:nvPr>
            <p:ph idx="1"/>
          </p:nvPr>
        </p:nvSpPr>
        <p:spPr>
          <a:xfrm>
            <a:off x="850392" y="2825496"/>
            <a:ext cx="6190488" cy="3346704"/>
          </a:xfrm>
        </p:spPr>
        <p:txBody>
          <a:bodyPr>
            <a:normAutofit/>
          </a:bodyPr>
          <a:lstStyle/>
          <a:p>
            <a:pPr marL="285750" indent="-285750">
              <a:lnSpc>
                <a:spcPct val="100000"/>
              </a:lnSpc>
              <a:buFont typeface="Arial" panose="020B0604020202020204" pitchFamily="34" charset="0"/>
              <a:buChar char="•"/>
            </a:pPr>
            <a:r>
              <a:rPr lang="en-US" sz="1400" b="1" dirty="0"/>
              <a:t>3D Reconstruction: </a:t>
            </a:r>
            <a:r>
              <a:rPr lang="en-US" sz="1400" dirty="0"/>
              <a:t>Transforms 2D image data into precise 3D models for applications in architecture, archaeology, and virtual reality.</a:t>
            </a:r>
          </a:p>
          <a:p>
            <a:pPr marL="285750" indent="-285750">
              <a:lnSpc>
                <a:spcPct val="100000"/>
              </a:lnSpc>
              <a:buFont typeface="Arial" panose="020B0604020202020204" pitchFamily="34" charset="0"/>
              <a:buChar char="•"/>
            </a:pPr>
            <a:r>
              <a:rPr lang="en-US" sz="1400" b="1" dirty="0"/>
              <a:t>Robotics</a:t>
            </a:r>
            <a:r>
              <a:rPr lang="en-US" sz="1400" dirty="0"/>
              <a:t>: Empowers robots with spatial awareness, critical for navigation, object manipulation, and interaction with their environment.</a:t>
            </a:r>
          </a:p>
          <a:p>
            <a:pPr marL="285750" indent="-285750">
              <a:lnSpc>
                <a:spcPct val="100000"/>
              </a:lnSpc>
              <a:buFont typeface="Arial" panose="020B0604020202020204" pitchFamily="34" charset="0"/>
              <a:buChar char="•"/>
            </a:pPr>
            <a:r>
              <a:rPr lang="en-US" sz="1400" b="1" dirty="0"/>
              <a:t>Augmented Reality (AR): </a:t>
            </a:r>
            <a:r>
              <a:rPr lang="en-US" sz="1400" dirty="0"/>
              <a:t>Ensures the accurate placement and integration of virtual objects in real-world environments, enhancing user experience in gaming, education, and retail.</a:t>
            </a:r>
          </a:p>
          <a:p>
            <a:pPr marL="285750" indent="-285750">
              <a:lnSpc>
                <a:spcPct val="100000"/>
              </a:lnSpc>
              <a:buFont typeface="Arial" panose="020B0604020202020204" pitchFamily="34" charset="0"/>
              <a:buChar char="•"/>
            </a:pPr>
            <a:r>
              <a:rPr lang="en-US" sz="1400" b="1" dirty="0"/>
              <a:t>Autonomous Vehicles: </a:t>
            </a:r>
            <a:r>
              <a:rPr lang="en-US" sz="1400" dirty="0"/>
              <a:t>Improves the interpretation of sensor data, crucial for object detection, traffic analysis, and decision-making in self-driving cars.</a:t>
            </a:r>
          </a:p>
        </p:txBody>
      </p:sp>
      <p:sp>
        <p:nvSpPr>
          <p:cNvPr id="5" name="Footer Placeholder 4">
            <a:extLst>
              <a:ext uri="{FF2B5EF4-FFF2-40B4-BE49-F238E27FC236}">
                <a16:creationId xmlns:a16="http://schemas.microsoft.com/office/drawing/2014/main" id="{D19EC5DD-02F7-E73A-5D56-744046609A8D}"/>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291D3943-8A58-55C3-9424-6D46CB7F6B0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17</a:t>
            </a:fld>
            <a:endParaRPr lang="en-US"/>
          </a:p>
        </p:txBody>
      </p:sp>
      <p:pic>
        <p:nvPicPr>
          <p:cNvPr id="9" name="Picture Placeholder 8" descr="Person wearing mixed reality smartglasses touching transparent screen">
            <a:extLst>
              <a:ext uri="{FF2B5EF4-FFF2-40B4-BE49-F238E27FC236}">
                <a16:creationId xmlns:a16="http://schemas.microsoft.com/office/drawing/2014/main" id="{B71DC81C-1B53-47A3-A38B-B1689483C476}"/>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810979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EC5BA-78E9-FFB6-8791-DA1B67D980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324499-599A-A8BF-4A96-DC7AFB69986D}"/>
              </a:ext>
            </a:extLst>
          </p:cNvPr>
          <p:cNvSpPr>
            <a:spLocks noGrp="1"/>
          </p:cNvSpPr>
          <p:nvPr>
            <p:ph type="title"/>
          </p:nvPr>
        </p:nvSpPr>
        <p:spPr>
          <a:xfrm>
            <a:off x="804672" y="1335024"/>
            <a:ext cx="6190488" cy="1179576"/>
          </a:xfrm>
        </p:spPr>
        <p:txBody>
          <a:bodyPr anchor="b">
            <a:normAutofit/>
          </a:bodyPr>
          <a:lstStyle/>
          <a:p>
            <a:r>
              <a:rPr lang="en-US" sz="3800" dirty="0"/>
              <a:t>Challenges in Camera Calibration</a:t>
            </a:r>
          </a:p>
        </p:txBody>
      </p:sp>
      <p:sp>
        <p:nvSpPr>
          <p:cNvPr id="4" name="Content Placeholder 3">
            <a:extLst>
              <a:ext uri="{FF2B5EF4-FFF2-40B4-BE49-F238E27FC236}">
                <a16:creationId xmlns:a16="http://schemas.microsoft.com/office/drawing/2014/main" id="{55FB2C26-C281-64F3-1ADC-94657A1B14D4}"/>
              </a:ext>
            </a:extLst>
          </p:cNvPr>
          <p:cNvSpPr>
            <a:spLocks noGrp="1"/>
          </p:cNvSpPr>
          <p:nvPr>
            <p:ph idx="1"/>
          </p:nvPr>
        </p:nvSpPr>
        <p:spPr>
          <a:xfrm>
            <a:off x="850392" y="2825496"/>
            <a:ext cx="6190488" cy="3346704"/>
          </a:xfrm>
        </p:spPr>
        <p:txBody>
          <a:bodyPr>
            <a:normAutofit/>
          </a:bodyPr>
          <a:lstStyle/>
          <a:p>
            <a:pPr marL="285750" indent="-285750">
              <a:lnSpc>
                <a:spcPct val="100000"/>
              </a:lnSpc>
              <a:buFont typeface="Arial" panose="020B0604020202020204" pitchFamily="34" charset="0"/>
              <a:buChar char="•"/>
            </a:pPr>
            <a:r>
              <a:rPr lang="en-US" sz="1400" b="1" dirty="0"/>
              <a:t>Wide-Angle and Fisheye Lenses: </a:t>
            </a:r>
            <a:r>
              <a:rPr lang="en-US" sz="1400" dirty="0"/>
              <a:t>These lenses introduce severe distortion, complicating the calibration process. Standard calibration models may not be sufficient, requiring specialized algorithms and models.</a:t>
            </a:r>
          </a:p>
          <a:p>
            <a:pPr marL="285750" indent="-285750">
              <a:lnSpc>
                <a:spcPct val="100000"/>
              </a:lnSpc>
              <a:buFont typeface="Arial" panose="020B0604020202020204" pitchFamily="34" charset="0"/>
              <a:buChar char="•"/>
            </a:pPr>
            <a:r>
              <a:rPr lang="en-US" sz="1400" b="1" dirty="0"/>
              <a:t>Precision in Feature Detection: </a:t>
            </a:r>
            <a:r>
              <a:rPr lang="en-US" sz="1400" dirty="0"/>
              <a:t>High precision is essential for detecting and matching features across images, especially in geometric calibration methods. Inaccuracies in feature detection can lead to significant errors in the estimated camera parameters.</a:t>
            </a:r>
          </a:p>
          <a:p>
            <a:pPr marL="285750" indent="-285750">
              <a:lnSpc>
                <a:spcPct val="100000"/>
              </a:lnSpc>
              <a:buFont typeface="Arial" panose="020B0604020202020204" pitchFamily="34" charset="0"/>
              <a:buChar char="•"/>
            </a:pPr>
            <a:r>
              <a:rPr lang="en-US" sz="1400" b="1" dirty="0"/>
              <a:t>Environmental Influences: </a:t>
            </a:r>
            <a:r>
              <a:rPr lang="en-US" sz="1400" dirty="0"/>
              <a:t>Calibration accuracy can be significantly impacted by environmental factors such as variable lighting, reflections, and shadows. Ensuring consistent environmental conditions or developing robust calibration methods is crucial.</a:t>
            </a:r>
          </a:p>
          <a:p>
            <a:pPr marL="285750" indent="-285750">
              <a:lnSpc>
                <a:spcPct val="100000"/>
              </a:lnSpc>
              <a:buFont typeface="Arial" panose="020B0604020202020204" pitchFamily="34" charset="0"/>
              <a:buChar char="•"/>
            </a:pPr>
            <a:endParaRPr lang="en-US" sz="1400" b="1" dirty="0"/>
          </a:p>
        </p:txBody>
      </p:sp>
      <p:sp>
        <p:nvSpPr>
          <p:cNvPr id="5" name="Footer Placeholder 4">
            <a:extLst>
              <a:ext uri="{FF2B5EF4-FFF2-40B4-BE49-F238E27FC236}">
                <a16:creationId xmlns:a16="http://schemas.microsoft.com/office/drawing/2014/main" id="{012E50EB-D5F1-C95F-08EC-C8A335F30CA4}"/>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099FCCA0-2118-487C-DC98-3ADF1679456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18</a:t>
            </a:fld>
            <a:endParaRPr lang="en-US"/>
          </a:p>
        </p:txBody>
      </p:sp>
      <p:pic>
        <p:nvPicPr>
          <p:cNvPr id="10" name="Picture Placeholder 9" descr="Pink and blue distorted grid">
            <a:extLst>
              <a:ext uri="{FF2B5EF4-FFF2-40B4-BE49-F238E27FC236}">
                <a16:creationId xmlns:a16="http://schemas.microsoft.com/office/drawing/2014/main" id="{F3E89962-BBC6-3471-51E2-C6FF1B6A805E}"/>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359021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B32E6-E9CF-D214-FF88-D3FC7F0181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E11998-588D-74B4-1323-1771A128F694}"/>
              </a:ext>
            </a:extLst>
          </p:cNvPr>
          <p:cNvSpPr>
            <a:spLocks noGrp="1"/>
          </p:cNvSpPr>
          <p:nvPr>
            <p:ph type="title"/>
          </p:nvPr>
        </p:nvSpPr>
        <p:spPr>
          <a:xfrm>
            <a:off x="804672" y="1335024"/>
            <a:ext cx="6933222" cy="1179576"/>
          </a:xfrm>
        </p:spPr>
        <p:txBody>
          <a:bodyPr anchor="b">
            <a:normAutofit fontScale="90000"/>
          </a:bodyPr>
          <a:lstStyle/>
          <a:p>
            <a:r>
              <a:rPr lang="en-US" sz="3800" dirty="0"/>
              <a:t>Recent Advances and Future Directions in Camera Calibration</a:t>
            </a:r>
          </a:p>
        </p:txBody>
      </p:sp>
      <p:sp>
        <p:nvSpPr>
          <p:cNvPr id="4" name="Content Placeholder 3">
            <a:extLst>
              <a:ext uri="{FF2B5EF4-FFF2-40B4-BE49-F238E27FC236}">
                <a16:creationId xmlns:a16="http://schemas.microsoft.com/office/drawing/2014/main" id="{C4C3FC96-9205-9830-44A7-34DFE954C349}"/>
              </a:ext>
            </a:extLst>
          </p:cNvPr>
          <p:cNvSpPr>
            <a:spLocks noGrp="1"/>
          </p:cNvSpPr>
          <p:nvPr>
            <p:ph idx="1"/>
          </p:nvPr>
        </p:nvSpPr>
        <p:spPr>
          <a:xfrm>
            <a:off x="850392" y="2825496"/>
            <a:ext cx="6190488" cy="3346704"/>
          </a:xfrm>
        </p:spPr>
        <p:txBody>
          <a:bodyPr>
            <a:normAutofit lnSpcReduction="10000"/>
          </a:bodyPr>
          <a:lstStyle/>
          <a:p>
            <a:pPr marL="285750" indent="-285750">
              <a:lnSpc>
                <a:spcPct val="100000"/>
              </a:lnSpc>
              <a:buFont typeface="Arial" panose="020B0604020202020204" pitchFamily="34" charset="0"/>
              <a:buChar char="•"/>
            </a:pPr>
            <a:r>
              <a:rPr lang="en-US" sz="1400" b="1" dirty="0"/>
              <a:t>Recent Advances:</a:t>
            </a:r>
          </a:p>
          <a:p>
            <a:pPr marL="514350" lvl="1" indent="-285750">
              <a:lnSpc>
                <a:spcPct val="100000"/>
              </a:lnSpc>
            </a:pPr>
            <a:r>
              <a:rPr lang="en-US" sz="1200" b="1" dirty="0"/>
              <a:t>Adaptive Calibration Techniques: </a:t>
            </a:r>
            <a:r>
              <a:rPr lang="en-US" sz="1200" dirty="0"/>
              <a:t>These methods automatically fine-tune the camera's settings when things like light or movement change. They keep checking and updating these settings to make sure the camera always works well.</a:t>
            </a:r>
          </a:p>
          <a:p>
            <a:pPr marL="514350" lvl="1" indent="-285750">
              <a:lnSpc>
                <a:spcPct val="100000"/>
              </a:lnSpc>
            </a:pPr>
            <a:r>
              <a:rPr lang="en-US" sz="1200" b="1" dirty="0"/>
              <a:t>Integration of Machine Learning</a:t>
            </a:r>
            <a:r>
              <a:rPr lang="en-US" sz="1200" dirty="0"/>
              <a:t>: Machine learning helps cameras adjust their settings and fix image flaws on their own, working well in many different situations and with various kinds of cameras..</a:t>
            </a:r>
            <a:endParaRPr lang="en-US" sz="1400" dirty="0"/>
          </a:p>
          <a:p>
            <a:pPr marL="285750" indent="-285750">
              <a:lnSpc>
                <a:spcPct val="100000"/>
              </a:lnSpc>
              <a:buFont typeface="Arial" panose="020B0604020202020204" pitchFamily="34" charset="0"/>
              <a:buChar char="•"/>
            </a:pPr>
            <a:r>
              <a:rPr lang="en-US" sz="1400" b="1" dirty="0"/>
              <a:t>Future Directions:</a:t>
            </a:r>
          </a:p>
          <a:p>
            <a:pPr marL="514350" lvl="1" indent="-285750">
              <a:lnSpc>
                <a:spcPct val="100000"/>
              </a:lnSpc>
            </a:pPr>
            <a:r>
              <a:rPr lang="en-US" sz="1200" b="1" dirty="0"/>
              <a:t>Towards More Autonomous Systems: </a:t>
            </a:r>
            <a:r>
              <a:rPr lang="en-US" sz="1200" dirty="0"/>
              <a:t>The aim is to have camera systems adjust their settings automatically without needing people, which is especially useful for places hard to reach or for moving equipment like drones and self-driving cars.</a:t>
            </a:r>
          </a:p>
          <a:p>
            <a:pPr marL="514350" lvl="1" indent="-285750">
              <a:lnSpc>
                <a:spcPct val="100000"/>
              </a:lnSpc>
            </a:pPr>
            <a:r>
              <a:rPr lang="en-US" sz="1200" b="1" dirty="0"/>
              <a:t>Enhancing Calibration Accuracy and Efficiency: </a:t>
            </a:r>
            <a:r>
              <a:rPr lang="en-US" sz="1200" dirty="0"/>
              <a:t>Scientists are working to make camera adjustment methods faster and more accurate, so they work better in real-time and for different camera lenses.</a:t>
            </a:r>
          </a:p>
        </p:txBody>
      </p:sp>
      <p:sp>
        <p:nvSpPr>
          <p:cNvPr id="5" name="Footer Placeholder 4">
            <a:extLst>
              <a:ext uri="{FF2B5EF4-FFF2-40B4-BE49-F238E27FC236}">
                <a16:creationId xmlns:a16="http://schemas.microsoft.com/office/drawing/2014/main" id="{FCA0F959-791D-CFA6-CF41-E9EBB6580E79}"/>
              </a:ext>
            </a:extLst>
          </p:cNvPr>
          <p:cNvSpPr>
            <a:spLocks noGrp="1"/>
          </p:cNvSpPr>
          <p:nvPr>
            <p:ph type="ftr" sz="quarter" idx="11"/>
          </p:nvPr>
        </p:nvSpPr>
        <p:spPr>
          <a:xfrm>
            <a:off x="7964424" y="621792"/>
            <a:ext cx="411480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7566CF36-EB02-A409-5D88-180AEAFA2C6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19</a:t>
            </a:fld>
            <a:endParaRPr lang="en-US"/>
          </a:p>
        </p:txBody>
      </p:sp>
      <p:pic>
        <p:nvPicPr>
          <p:cNvPr id="9" name="Picture Placeholder 8" descr="Cityscape with a mysterious angle">
            <a:extLst>
              <a:ext uri="{FF2B5EF4-FFF2-40B4-BE49-F238E27FC236}">
                <a16:creationId xmlns:a16="http://schemas.microsoft.com/office/drawing/2014/main" id="{CB747BB1-B557-6524-D8F8-209291058946}"/>
              </a:ext>
            </a:extLst>
          </p:cNvPr>
          <p:cNvPicPr>
            <a:picLocks noGrp="1" noChangeAspect="1"/>
          </p:cNvPicPr>
          <p:nvPr>
            <p:ph type="pic" sz="quarter" idx="13"/>
          </p:nvPr>
        </p:nvPicPr>
        <p:blipFill>
          <a:blip r:embed="rId2"/>
          <a:srcRect l="8131" r="8131"/>
          <a:stretch>
            <a:fillRect/>
          </a:stretch>
        </p:blipFill>
        <p:spPr/>
      </p:pic>
    </p:spTree>
    <p:extLst>
      <p:ext uri="{BB962C8B-B14F-4D97-AF65-F5344CB8AC3E}">
        <p14:creationId xmlns:p14="http://schemas.microsoft.com/office/powerpoint/2010/main" val="76558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4A6717-B7FF-B7D3-A287-A4E6F9A16FBB}"/>
              </a:ext>
            </a:extLst>
          </p:cNvPr>
          <p:cNvSpPr>
            <a:spLocks noGrp="1"/>
          </p:cNvSpPr>
          <p:nvPr>
            <p:ph type="title"/>
          </p:nvPr>
        </p:nvSpPr>
        <p:spPr/>
        <p:txBody>
          <a:bodyPr>
            <a:normAutofit fontScale="90000"/>
          </a:bodyPr>
          <a:lstStyle/>
          <a:p>
            <a:r>
              <a:rPr lang="en-US" dirty="0"/>
              <a:t>What is Computer Vision?</a:t>
            </a:r>
          </a:p>
        </p:txBody>
      </p:sp>
      <p:sp>
        <p:nvSpPr>
          <p:cNvPr id="4" name="Content Placeholder 3">
            <a:extLst>
              <a:ext uri="{FF2B5EF4-FFF2-40B4-BE49-F238E27FC236}">
                <a16:creationId xmlns:a16="http://schemas.microsoft.com/office/drawing/2014/main" id="{4A60C374-8493-3A99-6608-A4A42EE8F0A3}"/>
              </a:ext>
            </a:extLst>
          </p:cNvPr>
          <p:cNvSpPr>
            <a:spLocks noGrp="1"/>
          </p:cNvSpPr>
          <p:nvPr>
            <p:ph idx="1"/>
          </p:nvPr>
        </p:nvSpPr>
        <p:spPr/>
        <p:txBody>
          <a:bodyPr>
            <a:normAutofit fontScale="92500" lnSpcReduction="20000"/>
          </a:bodyPr>
          <a:lstStyle/>
          <a:p>
            <a:pPr marL="342900" indent="-342900">
              <a:buFont typeface="Arial" panose="020B0604020202020204" pitchFamily="34" charset="0"/>
              <a:buChar char="•"/>
            </a:pPr>
            <a:r>
              <a:rPr lang="en-US" b="1" dirty="0"/>
              <a:t>Definition:</a:t>
            </a:r>
            <a:r>
              <a:rPr lang="en-US" dirty="0"/>
              <a:t> Computer Vision is a field of artificial intelligence that enables computers and systems to derive meaningful information from digital images, videos, and other visual inputs. It also take actions or make recommendations based on that information.</a:t>
            </a:r>
          </a:p>
          <a:p>
            <a:pPr marL="342900" indent="-342900">
              <a:buFont typeface="Arial" panose="020B0604020202020204" pitchFamily="34" charset="0"/>
              <a:buChar char="•"/>
            </a:pPr>
            <a:r>
              <a:rPr lang="en-US" b="1" dirty="0"/>
              <a:t>Objective: </a:t>
            </a:r>
            <a:r>
              <a:rPr lang="en-US" dirty="0"/>
              <a:t>The ultimate goal is to mimic the way humans perceive and understand visual information.</a:t>
            </a:r>
          </a:p>
          <a:p>
            <a:pPr marL="342900" indent="-342900">
              <a:buFont typeface="Arial" panose="020B0604020202020204" pitchFamily="34" charset="0"/>
              <a:buChar char="•"/>
            </a:pPr>
            <a:r>
              <a:rPr lang="en-US" b="1" dirty="0"/>
              <a:t>Key Components: </a:t>
            </a:r>
            <a:r>
              <a:rPr lang="en-US" dirty="0"/>
              <a:t>Image acquisition, processing, analysis, and understanding.</a:t>
            </a:r>
          </a:p>
        </p:txBody>
      </p:sp>
      <p:sp>
        <p:nvSpPr>
          <p:cNvPr id="5" name="Footer Placeholder 4">
            <a:extLst>
              <a:ext uri="{FF2B5EF4-FFF2-40B4-BE49-F238E27FC236}">
                <a16:creationId xmlns:a16="http://schemas.microsoft.com/office/drawing/2014/main" id="{173CE638-6B7D-2C83-3C3D-CCDFDE4CB496}"/>
              </a:ext>
            </a:extLst>
          </p:cNvPr>
          <p:cNvSpPr>
            <a:spLocks noGrp="1"/>
          </p:cNvSpPr>
          <p:nvPr>
            <p:ph type="ftr" sz="quarter" idx="11"/>
          </p:nvPr>
        </p:nvSpPr>
        <p:spPr/>
        <p:txBody>
          <a:bodyPr/>
          <a:lstStyle/>
          <a:p>
            <a:r>
              <a:rPr lang="en-US" dirty="0"/>
              <a:t>Camera Calibration </a:t>
            </a:r>
          </a:p>
        </p:txBody>
      </p:sp>
      <p:sp>
        <p:nvSpPr>
          <p:cNvPr id="6" name="Slide Number Placeholder 5">
            <a:extLst>
              <a:ext uri="{FF2B5EF4-FFF2-40B4-BE49-F238E27FC236}">
                <a16:creationId xmlns:a16="http://schemas.microsoft.com/office/drawing/2014/main" id="{8D06BB18-7454-463A-C6A2-39C7DF2403BD}"/>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1026" name="Picture 2" descr="Computer Vision Through the Ages | TELUS International">
            <a:extLst>
              <a:ext uri="{FF2B5EF4-FFF2-40B4-BE49-F238E27FC236}">
                <a16:creationId xmlns:a16="http://schemas.microsoft.com/office/drawing/2014/main" id="{A9C3DC55-5C46-E9F3-E147-148B606219C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1875" r="218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235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In conclusion, camera calibration is crucial for ensuring the precision of computer vision technologies. It corrects image distortions, aligns 3D with 2D perspectives, and enhances the performance of systems that rely on visual input, like robots and self-driving cars. As these technologies advance, the role of accurate camera calibration becomes even more critical, driving forward innovations in numerous fields.</a:t>
            </a:r>
          </a:p>
          <a:p>
            <a:endParaRPr lang="en-US" dirty="0"/>
          </a:p>
          <a:p>
            <a:endParaRPr lang="en-US" dirty="0"/>
          </a:p>
          <a:p>
            <a:endParaRPr lang="en-US" dirty="0"/>
          </a:p>
          <a:p>
            <a:endParaRPr lang="en-US" dirty="0"/>
          </a:p>
          <a:p>
            <a:endParaRPr lang="en-US" dirty="0"/>
          </a:p>
          <a:p>
            <a:endParaRPr lang="en-US" dirty="0"/>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Camera Calibration </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20</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119C543-C5F5-4707-510B-8983B0BE603E}"/>
              </a:ext>
            </a:extLst>
          </p:cNvPr>
          <p:cNvSpPr>
            <a:spLocks noGrp="1"/>
          </p:cNvSpPr>
          <p:nvPr>
            <p:ph type="title"/>
          </p:nvPr>
        </p:nvSpPr>
        <p:spPr>
          <a:xfrm>
            <a:off x="838200" y="365125"/>
            <a:ext cx="10515600" cy="1325563"/>
          </a:xfrm>
        </p:spPr>
        <p:txBody>
          <a:bodyPr/>
          <a:lstStyle/>
          <a:p>
            <a:r>
              <a:rPr lang="en-US" dirty="0"/>
              <a:t>References</a:t>
            </a:r>
          </a:p>
        </p:txBody>
      </p:sp>
      <p:sp>
        <p:nvSpPr>
          <p:cNvPr id="15" name="Content Placeholder 2">
            <a:extLst>
              <a:ext uri="{FF2B5EF4-FFF2-40B4-BE49-F238E27FC236}">
                <a16:creationId xmlns:a16="http://schemas.microsoft.com/office/drawing/2014/main" id="{E0D3AB9D-C4AA-C407-F081-7CD4B7384226}"/>
              </a:ext>
            </a:extLst>
          </p:cNvPr>
          <p:cNvSpPr>
            <a:spLocks noGrp="1"/>
          </p:cNvSpPr>
          <p:nvPr>
            <p:ph idx="1"/>
          </p:nvPr>
        </p:nvSpPr>
        <p:spPr>
          <a:xfrm>
            <a:off x="838200" y="1825625"/>
            <a:ext cx="10515600" cy="4351338"/>
          </a:xfrm>
        </p:spPr>
        <p:txBody>
          <a:bodyPr>
            <a:normAutofit fontScale="77500" lnSpcReduction="20000"/>
          </a:bodyPr>
          <a:lstStyle/>
          <a:p>
            <a:pPr marL="0" indent="0">
              <a:buNone/>
            </a:pPr>
            <a:r>
              <a:rPr lang="en-US" dirty="0">
                <a:effectLst/>
              </a:rPr>
              <a:t>Bhatt, D. (2023, June 13). </a:t>
            </a:r>
            <a:r>
              <a:rPr lang="en-US" i="1" dirty="0">
                <a:effectLst/>
              </a:rPr>
              <a:t>What is camera calibration in Computer Vision?</a:t>
            </a:r>
            <a:r>
              <a:rPr lang="en-US" dirty="0">
                <a:effectLst/>
              </a:rPr>
              <a:t>. Analytics Vidhya. https://www.analyticsvidhya.com/blog/2021/10/a-comprehensive-guide-for-camera-calibration-in-computer-vision/#:~:text=Camera%20calibration%20is%20the%20process%20of%20calculating%20the%20extrinsic%20and,can%20also%20be%20distortion%2Dfree. </a:t>
            </a:r>
          </a:p>
          <a:p>
            <a:pPr marL="0" indent="0">
              <a:buNone/>
            </a:pPr>
            <a:r>
              <a:rPr lang="en-US" dirty="0" err="1">
                <a:effectLst/>
              </a:rPr>
              <a:t>Kummarikuntla</a:t>
            </a:r>
            <a:r>
              <a:rPr lang="en-US" dirty="0">
                <a:effectLst/>
              </a:rPr>
              <a:t>, T. (2019, August 7). </a:t>
            </a:r>
            <a:r>
              <a:rPr lang="en-US" i="1" dirty="0">
                <a:effectLst/>
              </a:rPr>
              <a:t>Camera calibration with </a:t>
            </a:r>
            <a:r>
              <a:rPr lang="en-US" i="1" dirty="0" err="1">
                <a:effectLst/>
              </a:rPr>
              <a:t>opencv</a:t>
            </a:r>
            <a:r>
              <a:rPr lang="en-US" dirty="0">
                <a:effectLst/>
              </a:rPr>
              <a:t>. Medium. https://medium.com/analytics-vidhya/camera-calibration-with-opencv-f324679c6eb7 </a:t>
            </a:r>
          </a:p>
          <a:p>
            <a:pPr marL="0" indent="0">
              <a:buNone/>
            </a:pPr>
            <a:r>
              <a:rPr lang="en-US" dirty="0">
                <a:effectLst/>
              </a:rPr>
              <a:t>MathWorks. (2023). </a:t>
            </a:r>
            <a:r>
              <a:rPr lang="en-US" i="1" dirty="0">
                <a:effectLst/>
              </a:rPr>
              <a:t>Camera calibrator</a:t>
            </a:r>
            <a:r>
              <a:rPr lang="en-US" dirty="0">
                <a:effectLst/>
              </a:rPr>
              <a:t>. https://www.mathworks.com/help/vision/ug/camera-calibration.html </a:t>
            </a:r>
          </a:p>
          <a:p>
            <a:pPr marL="0" indent="0">
              <a:buNone/>
            </a:pPr>
            <a:r>
              <a:rPr lang="en-US" dirty="0">
                <a:effectLst/>
              </a:rPr>
              <a:t>MATLAB. (2019, July 12). </a:t>
            </a:r>
            <a:r>
              <a:rPr lang="en-US" i="1" dirty="0">
                <a:effectLst/>
              </a:rPr>
              <a:t>Camera calibration with </a:t>
            </a:r>
            <a:r>
              <a:rPr lang="en-US" i="1" dirty="0" err="1">
                <a:effectLst/>
              </a:rPr>
              <a:t>Matlab</a:t>
            </a:r>
            <a:r>
              <a:rPr lang="en-US" dirty="0">
                <a:effectLst/>
              </a:rPr>
              <a:t>. YouTube. https://www.youtube.com/watch?v=x6YIwoQBBxA </a:t>
            </a:r>
          </a:p>
          <a:p>
            <a:pPr marL="0" indent="0">
              <a:buNone/>
            </a:pPr>
            <a:r>
              <a:rPr lang="en-US" dirty="0">
                <a:effectLst/>
              </a:rPr>
              <a:t>OpenCV. (n.d.). </a:t>
            </a:r>
            <a:r>
              <a:rPr lang="en-US" i="1" dirty="0">
                <a:effectLst/>
              </a:rPr>
              <a:t>Camera calibration</a:t>
            </a:r>
            <a:r>
              <a:rPr lang="en-US" dirty="0">
                <a:effectLst/>
              </a:rPr>
              <a:t>. https://docs.opencv.org/4.x/dc/dbb/tutorial_py_calibration.html </a:t>
            </a:r>
          </a:p>
        </p:txBody>
      </p:sp>
      <p:sp>
        <p:nvSpPr>
          <p:cNvPr id="5" name="Slide Number Placeholder 4">
            <a:extLst>
              <a:ext uri="{FF2B5EF4-FFF2-40B4-BE49-F238E27FC236}">
                <a16:creationId xmlns:a16="http://schemas.microsoft.com/office/drawing/2014/main" id="{7EF62571-5C50-6646-8D7D-925D7831B51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21</a:t>
            </a:fld>
            <a:endParaRPr lang="en-US"/>
          </a:p>
        </p:txBody>
      </p:sp>
      <p:sp>
        <p:nvSpPr>
          <p:cNvPr id="4" name="Footer Placeholder 3">
            <a:extLst>
              <a:ext uri="{FF2B5EF4-FFF2-40B4-BE49-F238E27FC236}">
                <a16:creationId xmlns:a16="http://schemas.microsoft.com/office/drawing/2014/main" id="{38E01BCD-1805-C3B2-085A-80FF6E3B052D}"/>
              </a:ext>
            </a:extLst>
          </p:cNvPr>
          <p:cNvSpPr>
            <a:spLocks noGrp="1"/>
          </p:cNvSpPr>
          <p:nvPr>
            <p:ph type="ftr" sz="quarter" idx="4294967295"/>
          </p:nvPr>
        </p:nvSpPr>
        <p:spPr>
          <a:xfrm rot="16200000">
            <a:off x="9811512" y="1591056"/>
            <a:ext cx="3547872" cy="365125"/>
          </a:xfrm>
        </p:spPr>
        <p:txBody>
          <a:bodyPr/>
          <a:lstStyle/>
          <a:p>
            <a:pPr>
              <a:spcAft>
                <a:spcPts val="600"/>
              </a:spcAft>
            </a:pPr>
            <a:r>
              <a:rPr lang="en-US" dirty="0"/>
              <a:t>Camera Calibration </a:t>
            </a:r>
          </a:p>
        </p:txBody>
      </p:sp>
    </p:spTree>
    <p:extLst>
      <p:ext uri="{BB962C8B-B14F-4D97-AF65-F5344CB8AC3E}">
        <p14:creationId xmlns:p14="http://schemas.microsoft.com/office/powerpoint/2010/main" val="2961096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Rhichard Koh</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22</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erson with long hair, wearing scarf, overcoat, and mittens, wearing camera strap and holding traditional film camera">
            <a:extLst>
              <a:ext uri="{FF2B5EF4-FFF2-40B4-BE49-F238E27FC236}">
                <a16:creationId xmlns:a16="http://schemas.microsoft.com/office/drawing/2014/main" id="{BB5738B3-2E16-656C-A64C-06D798B8F718}"/>
              </a:ext>
            </a:extLst>
          </p:cNvPr>
          <p:cNvPicPr>
            <a:picLocks noGrp="1" noChangeAspect="1"/>
          </p:cNvPicPr>
          <p:nvPr>
            <p:ph type="pic" sz="quarter" idx="14"/>
          </p:nvPr>
        </p:nvPicPr>
        <p:blipFill rotWithShape="1">
          <a:blip r:embed="rId2"/>
          <a:srcRect l="15528" r="17724" b="3"/>
          <a:stretch/>
        </p:blipFill>
        <p:spPr>
          <a:xfrm>
            <a:off x="1366432" y="2530058"/>
            <a:ext cx="3707972" cy="3707971"/>
          </a:xfrm>
          <a:noFill/>
        </p:spPr>
      </p:pic>
      <p:sp>
        <p:nvSpPr>
          <p:cNvPr id="3" name="Title 2">
            <a:extLst>
              <a:ext uri="{FF2B5EF4-FFF2-40B4-BE49-F238E27FC236}">
                <a16:creationId xmlns:a16="http://schemas.microsoft.com/office/drawing/2014/main" id="{8049BDB5-D689-9EB0-0C2D-9CEF8B481DDA}"/>
              </a:ext>
            </a:extLst>
          </p:cNvPr>
          <p:cNvSpPr>
            <a:spLocks noGrp="1"/>
          </p:cNvSpPr>
          <p:nvPr>
            <p:ph type="title"/>
          </p:nvPr>
        </p:nvSpPr>
        <p:spPr>
          <a:xfrm>
            <a:off x="5202936" y="585216"/>
            <a:ext cx="5833872" cy="2276856"/>
          </a:xfrm>
        </p:spPr>
        <p:txBody>
          <a:bodyPr anchor="b">
            <a:normAutofit/>
          </a:bodyPr>
          <a:lstStyle/>
          <a:p>
            <a:r>
              <a:rPr lang="en-US" sz="3800"/>
              <a:t>Accurate Image Capture in Computer Vision</a:t>
            </a:r>
          </a:p>
        </p:txBody>
      </p:sp>
      <p:sp>
        <p:nvSpPr>
          <p:cNvPr id="5" name="Footer Placeholder 4">
            <a:extLst>
              <a:ext uri="{FF2B5EF4-FFF2-40B4-BE49-F238E27FC236}">
                <a16:creationId xmlns:a16="http://schemas.microsoft.com/office/drawing/2014/main" id="{C5EC7E2A-75D4-149E-3049-27B28027895B}"/>
              </a:ext>
            </a:extLst>
          </p:cNvPr>
          <p:cNvSpPr>
            <a:spLocks noGrp="1"/>
          </p:cNvSpPr>
          <p:nvPr>
            <p:ph type="ftr" sz="quarter" idx="11"/>
          </p:nvPr>
        </p:nvSpPr>
        <p:spPr>
          <a:xfrm rot="16200000">
            <a:off x="-548640" y="1938528"/>
            <a:ext cx="278892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EDF84506-6FDF-A2E2-585C-C1CABB38E127}"/>
              </a:ext>
            </a:extLst>
          </p:cNvPr>
          <p:cNvSpPr>
            <a:spLocks noGrp="1"/>
          </p:cNvSpPr>
          <p:nvPr>
            <p:ph type="sldNum" sz="quarter" idx="12"/>
          </p:nvPr>
        </p:nvSpPr>
        <p:spPr>
          <a:xfrm>
            <a:off x="8610600" y="201168"/>
            <a:ext cx="2743200" cy="365125"/>
          </a:xfrm>
        </p:spPr>
        <p:txBody>
          <a:bodyPr anchor="ctr">
            <a:normAutofit/>
          </a:bodyPr>
          <a:lstStyle/>
          <a:p>
            <a:pPr>
              <a:spcAft>
                <a:spcPts val="600"/>
              </a:spcAft>
            </a:pPr>
            <a:fld id="{D8DA9DAA-006C-4F4B-980E-E3DF019B24E2}" type="slidenum">
              <a:rPr lang="en-US" smtClean="0"/>
              <a:pPr>
                <a:spcAft>
                  <a:spcPts val="600"/>
                </a:spcAft>
              </a:pPr>
              <a:t>3</a:t>
            </a:fld>
            <a:endParaRPr lang="en-US"/>
          </a:p>
        </p:txBody>
      </p:sp>
      <p:sp>
        <p:nvSpPr>
          <p:cNvPr id="4" name="Content Placeholder 3">
            <a:extLst>
              <a:ext uri="{FF2B5EF4-FFF2-40B4-BE49-F238E27FC236}">
                <a16:creationId xmlns:a16="http://schemas.microsoft.com/office/drawing/2014/main" id="{C38B1795-FB6A-2819-7232-D227195128E5}"/>
              </a:ext>
            </a:extLst>
          </p:cNvPr>
          <p:cNvSpPr>
            <a:spLocks noGrp="1"/>
          </p:cNvSpPr>
          <p:nvPr>
            <p:ph type="body" sz="quarter" idx="13"/>
          </p:nvPr>
        </p:nvSpPr>
        <p:spPr>
          <a:xfrm>
            <a:off x="5202936" y="3127248"/>
            <a:ext cx="5833872" cy="3118104"/>
          </a:xfrm>
        </p:spPr>
        <p:txBody>
          <a:bodyPr>
            <a:normAutofit/>
          </a:bodyPr>
          <a:lstStyle/>
          <a:p>
            <a:pPr marL="342900" indent="-342900">
              <a:buFont typeface="Arial" panose="020B0604020202020204" pitchFamily="34" charset="0"/>
              <a:buChar char="•"/>
            </a:pPr>
            <a:r>
              <a:rPr lang="en-US" dirty="0"/>
              <a:t>The accuracy of computer vision systems heavily depends on the quality and precision of the captured images.</a:t>
            </a:r>
          </a:p>
          <a:p>
            <a:pPr marL="342900" indent="-342900">
              <a:buFont typeface="Arial" panose="020B0604020202020204" pitchFamily="34" charset="0"/>
              <a:buChar char="•"/>
            </a:pPr>
            <a:r>
              <a:rPr lang="en-US" dirty="0"/>
              <a:t>Factors like lighting, perspective, distortion, and resolution can affect image quality and, consequently, the performance of computer vision algorithms.</a:t>
            </a:r>
          </a:p>
          <a:p>
            <a:pPr marL="342900" indent="-342900">
              <a:buFont typeface="Arial" panose="020B0604020202020204" pitchFamily="34" charset="0"/>
              <a:buChar char="•"/>
            </a:pPr>
            <a:r>
              <a:rPr lang="en-US" dirty="0"/>
              <a:t>Camera calibration is a critical step to correct distortions and ensure that the captured images accurately represent the real world.</a:t>
            </a:r>
          </a:p>
        </p:txBody>
      </p:sp>
    </p:spTree>
    <p:extLst>
      <p:ext uri="{BB962C8B-B14F-4D97-AF65-F5344CB8AC3E}">
        <p14:creationId xmlns:p14="http://schemas.microsoft.com/office/powerpoint/2010/main" val="2122604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2C0E4-9084-6FFD-D477-DA520F8E42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67964F-7C1C-441B-AB7B-BAB97510202C}"/>
              </a:ext>
            </a:extLst>
          </p:cNvPr>
          <p:cNvSpPr>
            <a:spLocks noGrp="1"/>
          </p:cNvSpPr>
          <p:nvPr>
            <p:ph type="title"/>
          </p:nvPr>
        </p:nvSpPr>
        <p:spPr/>
        <p:txBody>
          <a:bodyPr>
            <a:normAutofit fontScale="90000"/>
          </a:bodyPr>
          <a:lstStyle/>
          <a:p>
            <a:r>
              <a:rPr lang="en-US" dirty="0"/>
              <a:t>What is Camera Calibration?</a:t>
            </a:r>
          </a:p>
        </p:txBody>
      </p:sp>
      <p:sp>
        <p:nvSpPr>
          <p:cNvPr id="4" name="Content Placeholder 3">
            <a:extLst>
              <a:ext uri="{FF2B5EF4-FFF2-40B4-BE49-F238E27FC236}">
                <a16:creationId xmlns:a16="http://schemas.microsoft.com/office/drawing/2014/main" id="{C398C7F7-C444-8E06-8C80-1EA3B93A83AC}"/>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Camera calibration is the process of estimating the parameters of the lens and the image sensor of a camera to improve the accuracy of the images it captures.</a:t>
            </a:r>
          </a:p>
          <a:p>
            <a:pPr marL="342900" indent="-342900">
              <a:buFont typeface="Arial" panose="020B0604020202020204" pitchFamily="34" charset="0"/>
              <a:buChar char="•"/>
            </a:pPr>
            <a:r>
              <a:rPr lang="en-US" dirty="0"/>
              <a:t>The main goal is to measure and correct the imperfections in the images caused by optical distortion, ensuring that the captured representations are as close to reality as possible.</a:t>
            </a:r>
          </a:p>
        </p:txBody>
      </p:sp>
      <p:sp>
        <p:nvSpPr>
          <p:cNvPr id="5" name="Footer Placeholder 4">
            <a:extLst>
              <a:ext uri="{FF2B5EF4-FFF2-40B4-BE49-F238E27FC236}">
                <a16:creationId xmlns:a16="http://schemas.microsoft.com/office/drawing/2014/main" id="{5891915B-83CC-E1AA-485F-013F9770DCCC}"/>
              </a:ext>
            </a:extLst>
          </p:cNvPr>
          <p:cNvSpPr>
            <a:spLocks noGrp="1"/>
          </p:cNvSpPr>
          <p:nvPr>
            <p:ph type="ftr" sz="quarter" idx="11"/>
          </p:nvPr>
        </p:nvSpPr>
        <p:spPr/>
        <p:txBody>
          <a:bodyPr/>
          <a:lstStyle/>
          <a:p>
            <a:r>
              <a:rPr lang="en-US" dirty="0"/>
              <a:t>Camera Calibration </a:t>
            </a:r>
          </a:p>
        </p:txBody>
      </p:sp>
      <p:sp>
        <p:nvSpPr>
          <p:cNvPr id="6" name="Slide Number Placeholder 5">
            <a:extLst>
              <a:ext uri="{FF2B5EF4-FFF2-40B4-BE49-F238E27FC236}">
                <a16:creationId xmlns:a16="http://schemas.microsoft.com/office/drawing/2014/main" id="{B3823D81-7197-2A17-79EF-C3F9C705CEF2}"/>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8" name="Picture Placeholder 7" descr="Close up of len's focus gears">
            <a:extLst>
              <a:ext uri="{FF2B5EF4-FFF2-40B4-BE49-F238E27FC236}">
                <a16:creationId xmlns:a16="http://schemas.microsoft.com/office/drawing/2014/main" id="{AEDC90FB-BF38-9716-3A6E-8D781E0C4C59}"/>
              </a:ext>
            </a:extLst>
          </p:cNvPr>
          <p:cNvPicPr>
            <a:picLocks noGrp="1" noChangeAspect="1"/>
          </p:cNvPicPr>
          <p:nvPr>
            <p:ph type="pic" sz="quarter" idx="13"/>
          </p:nvPr>
        </p:nvPicPr>
        <p:blipFill>
          <a:blip r:embed="rId2"/>
          <a:srcRect l="16797" r="16797"/>
          <a:stretch>
            <a:fillRect/>
          </a:stretch>
        </p:blipFill>
        <p:spPr/>
      </p:pic>
    </p:spTree>
    <p:extLst>
      <p:ext uri="{BB962C8B-B14F-4D97-AF65-F5344CB8AC3E}">
        <p14:creationId xmlns:p14="http://schemas.microsoft.com/office/powerpoint/2010/main" val="84467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630DE-FC43-37B3-7D50-670A840511D8}"/>
              </a:ext>
            </a:extLst>
          </p:cNvPr>
          <p:cNvSpPr>
            <a:spLocks noGrp="1"/>
          </p:cNvSpPr>
          <p:nvPr>
            <p:ph type="title"/>
          </p:nvPr>
        </p:nvSpPr>
        <p:spPr>
          <a:xfrm>
            <a:off x="839788" y="457200"/>
            <a:ext cx="3932237" cy="1600200"/>
          </a:xfrm>
        </p:spPr>
        <p:txBody>
          <a:bodyPr anchor="b">
            <a:normAutofit/>
          </a:bodyPr>
          <a:lstStyle/>
          <a:p>
            <a:r>
              <a:rPr lang="en-US" dirty="0"/>
              <a:t>Why is it Important?</a:t>
            </a:r>
          </a:p>
        </p:txBody>
      </p:sp>
      <p:pic>
        <p:nvPicPr>
          <p:cNvPr id="8" name="Picture Placeholder 7" descr="Camera lens at twilight">
            <a:extLst>
              <a:ext uri="{FF2B5EF4-FFF2-40B4-BE49-F238E27FC236}">
                <a16:creationId xmlns:a16="http://schemas.microsoft.com/office/drawing/2014/main" id="{79512AF0-04FB-8D1D-2894-65FA331814B9}"/>
              </a:ext>
            </a:extLst>
          </p:cNvPr>
          <p:cNvPicPr>
            <a:picLocks noGrp="1" noChangeAspect="1"/>
          </p:cNvPicPr>
          <p:nvPr>
            <p:ph type="pic" idx="1"/>
          </p:nvPr>
        </p:nvPicPr>
        <p:blipFill rotWithShape="1">
          <a:blip r:embed="rId2"/>
          <a:srcRect l="9504" r="24008" b="1"/>
          <a:stretch/>
        </p:blipFill>
        <p:spPr>
          <a:xfrm>
            <a:off x="5183188" y="987425"/>
            <a:ext cx="6172200" cy="4873625"/>
          </a:xfrm>
          <a:noFill/>
        </p:spPr>
      </p:pic>
      <p:sp>
        <p:nvSpPr>
          <p:cNvPr id="4" name="Content Placeholder 3">
            <a:extLst>
              <a:ext uri="{FF2B5EF4-FFF2-40B4-BE49-F238E27FC236}">
                <a16:creationId xmlns:a16="http://schemas.microsoft.com/office/drawing/2014/main" id="{B79F4E48-7F97-6990-64AF-AF95173C604E}"/>
              </a:ext>
            </a:extLst>
          </p:cNvPr>
          <p:cNvSpPr>
            <a:spLocks noGrp="1"/>
          </p:cNvSpPr>
          <p:nvPr>
            <p:ph type="body" sz="half" idx="2"/>
          </p:nvPr>
        </p:nvSpPr>
        <p:spPr>
          <a:xfrm>
            <a:off x="839788" y="2057400"/>
            <a:ext cx="3932237" cy="3811588"/>
          </a:xfrm>
        </p:spPr>
        <p:txBody>
          <a:bodyPr>
            <a:normAutofit/>
          </a:bodyPr>
          <a:lstStyle/>
          <a:p>
            <a:pPr marL="342900" indent="-342900">
              <a:buFont typeface="Arial" panose="020B0604020202020204" pitchFamily="34" charset="0"/>
              <a:buChar char="•"/>
            </a:pPr>
            <a:r>
              <a:rPr lang="en-US" dirty="0"/>
              <a:t>Calibration ensures that computer vision algorithms interpret the captured images accurately, which is crucial for applications requiring precise measurements, such as 3D reconstruction and robotic navigation.</a:t>
            </a:r>
          </a:p>
          <a:p>
            <a:pPr marL="342900" indent="-342900">
              <a:buFont typeface="Arial" panose="020B0604020202020204" pitchFamily="34" charset="0"/>
              <a:buChar char="•"/>
            </a:pPr>
            <a:r>
              <a:rPr lang="en-US" dirty="0"/>
              <a:t>Addresses issues like radial and tangential lens distortion, which can significantly alter the perceived shapes and sizes in an image.</a:t>
            </a:r>
          </a:p>
        </p:txBody>
      </p:sp>
      <p:sp>
        <p:nvSpPr>
          <p:cNvPr id="5" name="Footer Placeholder 4">
            <a:extLst>
              <a:ext uri="{FF2B5EF4-FFF2-40B4-BE49-F238E27FC236}">
                <a16:creationId xmlns:a16="http://schemas.microsoft.com/office/drawing/2014/main" id="{3225FA1D-2208-1134-2A2A-DAAC1164D8EB}"/>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FA894EF3-F7B9-386A-BF41-760FB270200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5</a:t>
            </a:fld>
            <a:endParaRPr lang="en-US"/>
          </a:p>
        </p:txBody>
      </p:sp>
    </p:spTree>
    <p:extLst>
      <p:ext uri="{BB962C8B-B14F-4D97-AF65-F5344CB8AC3E}">
        <p14:creationId xmlns:p14="http://schemas.microsoft.com/office/powerpoint/2010/main" val="99663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09856-8F2B-B436-A887-2091A41374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244710-09A4-0AC3-E873-BDB2FC300CAC}"/>
              </a:ext>
            </a:extLst>
          </p:cNvPr>
          <p:cNvSpPr>
            <a:spLocks noGrp="1"/>
          </p:cNvSpPr>
          <p:nvPr>
            <p:ph type="title"/>
          </p:nvPr>
        </p:nvSpPr>
        <p:spPr>
          <a:xfrm>
            <a:off x="804672" y="1335024"/>
            <a:ext cx="7010860" cy="1179576"/>
          </a:xfrm>
        </p:spPr>
        <p:txBody>
          <a:bodyPr>
            <a:normAutofit fontScale="90000"/>
          </a:bodyPr>
          <a:lstStyle/>
          <a:p>
            <a:r>
              <a:rPr lang="en-US" dirty="0"/>
              <a:t>Intrinsic vs. Extrinsic Parameters</a:t>
            </a:r>
          </a:p>
        </p:txBody>
      </p:sp>
      <p:sp>
        <p:nvSpPr>
          <p:cNvPr id="4" name="Content Placeholder 3">
            <a:extLst>
              <a:ext uri="{FF2B5EF4-FFF2-40B4-BE49-F238E27FC236}">
                <a16:creationId xmlns:a16="http://schemas.microsoft.com/office/drawing/2014/main" id="{51BF59EB-4CC1-1023-B9A1-A7AACEB40913}"/>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Camera parameters are divided into two main categories: intrinsic and extrinsic.</a:t>
            </a:r>
          </a:p>
          <a:p>
            <a:pPr marL="342900" indent="-342900">
              <a:buFont typeface="Arial" panose="020B0604020202020204" pitchFamily="34" charset="0"/>
              <a:buChar char="•"/>
            </a:pPr>
            <a:r>
              <a:rPr lang="en-US" b="1" dirty="0"/>
              <a:t>Intrinsic Parameters: </a:t>
            </a:r>
            <a:r>
              <a:rPr lang="en-US" dirty="0"/>
              <a:t>Relate to the camera's internal characteristics.</a:t>
            </a:r>
          </a:p>
          <a:p>
            <a:pPr marL="342900" indent="-342900">
              <a:buFont typeface="Arial" panose="020B0604020202020204" pitchFamily="34" charset="0"/>
              <a:buChar char="•"/>
            </a:pPr>
            <a:r>
              <a:rPr lang="en-US" b="1" dirty="0"/>
              <a:t>Extrinsic Parameters: </a:t>
            </a:r>
            <a:r>
              <a:rPr lang="en-US" dirty="0"/>
              <a:t>Define the camera's position and orientation in the setting.</a:t>
            </a:r>
          </a:p>
        </p:txBody>
      </p:sp>
      <p:sp>
        <p:nvSpPr>
          <p:cNvPr id="5" name="Footer Placeholder 4">
            <a:extLst>
              <a:ext uri="{FF2B5EF4-FFF2-40B4-BE49-F238E27FC236}">
                <a16:creationId xmlns:a16="http://schemas.microsoft.com/office/drawing/2014/main" id="{BF09F038-8A13-3F5D-A60F-8504977C84EC}"/>
              </a:ext>
            </a:extLst>
          </p:cNvPr>
          <p:cNvSpPr>
            <a:spLocks noGrp="1"/>
          </p:cNvSpPr>
          <p:nvPr>
            <p:ph type="ftr" sz="quarter" idx="11"/>
          </p:nvPr>
        </p:nvSpPr>
        <p:spPr/>
        <p:txBody>
          <a:bodyPr/>
          <a:lstStyle/>
          <a:p>
            <a:r>
              <a:rPr lang="en-US" dirty="0"/>
              <a:t>Camera Calibration </a:t>
            </a:r>
          </a:p>
        </p:txBody>
      </p:sp>
      <p:sp>
        <p:nvSpPr>
          <p:cNvPr id="6" name="Slide Number Placeholder 5">
            <a:extLst>
              <a:ext uri="{FF2B5EF4-FFF2-40B4-BE49-F238E27FC236}">
                <a16:creationId xmlns:a16="http://schemas.microsoft.com/office/drawing/2014/main" id="{DAA6ADC4-57BB-7DA8-C3E9-33A173F5ECE9}"/>
              </a:ext>
            </a:extLst>
          </p:cNvPr>
          <p:cNvSpPr>
            <a:spLocks noGrp="1"/>
          </p:cNvSpPr>
          <p:nvPr>
            <p:ph type="sldNum" sz="quarter" idx="12"/>
          </p:nvPr>
        </p:nvSpPr>
        <p:spPr/>
        <p:txBody>
          <a:bodyPr/>
          <a:lstStyle/>
          <a:p>
            <a:fld id="{D8DA9DAA-006C-4F4B-980E-E3DF019B24E2}" type="slidenum">
              <a:rPr lang="en-US" smtClean="0"/>
              <a:pPr/>
              <a:t>6</a:t>
            </a:fld>
            <a:endParaRPr lang="en-US" dirty="0"/>
          </a:p>
        </p:txBody>
      </p:sp>
      <p:pic>
        <p:nvPicPr>
          <p:cNvPr id="8" name="Picture Placeholder 7" descr="Close up of len's focus gears">
            <a:extLst>
              <a:ext uri="{FF2B5EF4-FFF2-40B4-BE49-F238E27FC236}">
                <a16:creationId xmlns:a16="http://schemas.microsoft.com/office/drawing/2014/main" id="{27295F34-44E1-54A4-B6A0-B3F7E2C464A1}"/>
              </a:ext>
            </a:extLst>
          </p:cNvPr>
          <p:cNvPicPr>
            <a:picLocks noGrp="1" noChangeAspect="1"/>
          </p:cNvPicPr>
          <p:nvPr>
            <p:ph type="pic" sz="quarter" idx="13"/>
          </p:nvPr>
        </p:nvPicPr>
        <p:blipFill>
          <a:blip r:embed="rId2"/>
          <a:srcRect l="16797" r="16797"/>
          <a:stretch>
            <a:fillRect/>
          </a:stretch>
        </p:blipFill>
        <p:spPr/>
      </p:pic>
    </p:spTree>
    <p:extLst>
      <p:ext uri="{BB962C8B-B14F-4D97-AF65-F5344CB8AC3E}">
        <p14:creationId xmlns:p14="http://schemas.microsoft.com/office/powerpoint/2010/main" val="3132520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CF3766-669A-5D32-F146-65BA83BB5A87}"/>
              </a:ext>
            </a:extLst>
          </p:cNvPr>
          <p:cNvSpPr>
            <a:spLocks noGrp="1"/>
          </p:cNvSpPr>
          <p:nvPr>
            <p:ph type="title"/>
          </p:nvPr>
        </p:nvSpPr>
        <p:spPr>
          <a:xfrm>
            <a:off x="839788" y="457200"/>
            <a:ext cx="3932237" cy="1600200"/>
          </a:xfrm>
        </p:spPr>
        <p:txBody>
          <a:bodyPr anchor="b">
            <a:normAutofit/>
          </a:bodyPr>
          <a:lstStyle/>
          <a:p>
            <a:r>
              <a:rPr lang="en-US"/>
              <a:t>Intrinsic Parameters</a:t>
            </a:r>
            <a:endParaRPr lang="en-US" dirty="0"/>
          </a:p>
        </p:txBody>
      </p:sp>
      <p:pic>
        <p:nvPicPr>
          <p:cNvPr id="5122" name="Picture 2" descr="What Is Camera Calibration? - MATLAB &amp; Simulink">
            <a:extLst>
              <a:ext uri="{FF2B5EF4-FFF2-40B4-BE49-F238E27FC236}">
                <a16:creationId xmlns:a16="http://schemas.microsoft.com/office/drawing/2014/main" id="{73179EEF-00CD-3472-E0BC-F5EEAFC284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3188" y="1727258"/>
            <a:ext cx="6172200" cy="3393959"/>
          </a:xfrm>
          <a:prstGeom prst="rect">
            <a:avLst/>
          </a:prstGeom>
          <a:solidFill>
            <a:srgbClr val="FFFFFF"/>
          </a:solidFill>
        </p:spPr>
      </p:pic>
      <p:sp>
        <p:nvSpPr>
          <p:cNvPr id="4" name="Content Placeholder 3">
            <a:extLst>
              <a:ext uri="{FF2B5EF4-FFF2-40B4-BE49-F238E27FC236}">
                <a16:creationId xmlns:a16="http://schemas.microsoft.com/office/drawing/2014/main" id="{93130ECC-29BC-DC9A-22C0-828F74AD6AB6}"/>
              </a:ext>
            </a:extLst>
          </p:cNvPr>
          <p:cNvSpPr>
            <a:spLocks noGrp="1"/>
          </p:cNvSpPr>
          <p:nvPr>
            <p:ph type="body" sz="half" idx="2"/>
          </p:nvPr>
        </p:nvSpPr>
        <p:spPr>
          <a:xfrm>
            <a:off x="839788" y="2057400"/>
            <a:ext cx="3932237" cy="3811588"/>
          </a:xfrm>
        </p:spPr>
        <p:txBody>
          <a:bodyPr>
            <a:normAutofit/>
          </a:bodyPr>
          <a:lstStyle/>
          <a:p>
            <a:pPr marL="342900" indent="-342900">
              <a:buFont typeface="Arial" panose="020B0604020202020204" pitchFamily="34" charset="0"/>
              <a:buChar char="•"/>
            </a:pPr>
            <a:r>
              <a:rPr lang="en-US" b="1" dirty="0"/>
              <a:t>Focal Length: </a:t>
            </a:r>
            <a:r>
              <a:rPr lang="en-US" dirty="0"/>
              <a:t>The distance between the camera sensor and the lens center, affecting the field of view and magnification of the image.</a:t>
            </a:r>
          </a:p>
          <a:p>
            <a:pPr marL="342900" indent="-342900">
              <a:buFont typeface="Arial" panose="020B0604020202020204" pitchFamily="34" charset="0"/>
              <a:buChar char="•"/>
            </a:pPr>
            <a:r>
              <a:rPr lang="en-US" b="1" dirty="0"/>
              <a:t>Focal Point: </a:t>
            </a:r>
            <a:r>
              <a:rPr lang="en-US" dirty="0"/>
              <a:t>The point on the image sensor where the light rays converge, typically assumed to be at the center of the image.</a:t>
            </a:r>
          </a:p>
          <a:p>
            <a:pPr marL="342900" indent="-342900">
              <a:buFont typeface="Arial" panose="020B0604020202020204" pitchFamily="34" charset="0"/>
              <a:buChar char="•"/>
            </a:pPr>
            <a:r>
              <a:rPr lang="en-US" b="1" dirty="0"/>
              <a:t>Distortion Coefficients:</a:t>
            </a:r>
            <a:r>
              <a:rPr lang="en-US" dirty="0"/>
              <a:t> Parameters that quantify the deviation of the lens from a perfect pinhole model, including radial and tangential distortion factors.</a:t>
            </a:r>
          </a:p>
        </p:txBody>
      </p:sp>
      <p:sp>
        <p:nvSpPr>
          <p:cNvPr id="5" name="Footer Placeholder 4">
            <a:extLst>
              <a:ext uri="{FF2B5EF4-FFF2-40B4-BE49-F238E27FC236}">
                <a16:creationId xmlns:a16="http://schemas.microsoft.com/office/drawing/2014/main" id="{AB4710C9-3E0F-46F0-D5A2-BAE5FEE76CC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C87F1013-6B33-F3C7-BD3B-B5E14D71248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7</a:t>
            </a:fld>
            <a:endParaRPr lang="en-US"/>
          </a:p>
        </p:txBody>
      </p:sp>
    </p:spTree>
    <p:extLst>
      <p:ext uri="{BB962C8B-B14F-4D97-AF65-F5344CB8AC3E}">
        <p14:creationId xmlns:p14="http://schemas.microsoft.com/office/powerpoint/2010/main" val="764331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1F52C-B034-84B4-5206-FD634C59FD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4FCA1C-5E67-6BF7-8855-FF552442F42B}"/>
              </a:ext>
            </a:extLst>
          </p:cNvPr>
          <p:cNvSpPr>
            <a:spLocks noGrp="1"/>
          </p:cNvSpPr>
          <p:nvPr>
            <p:ph type="title"/>
          </p:nvPr>
        </p:nvSpPr>
        <p:spPr>
          <a:xfrm>
            <a:off x="839788" y="457200"/>
            <a:ext cx="3932237" cy="1600200"/>
          </a:xfrm>
        </p:spPr>
        <p:txBody>
          <a:bodyPr anchor="b">
            <a:normAutofit/>
          </a:bodyPr>
          <a:lstStyle/>
          <a:p>
            <a:r>
              <a:rPr lang="en-US" dirty="0"/>
              <a:t>Extrinsic Parameters</a:t>
            </a:r>
          </a:p>
        </p:txBody>
      </p:sp>
      <p:pic>
        <p:nvPicPr>
          <p:cNvPr id="2052" name="Picture 4" descr="What Is Camera Calibration? - MATLAB &amp; Simulink">
            <a:extLst>
              <a:ext uri="{FF2B5EF4-FFF2-40B4-BE49-F238E27FC236}">
                <a16:creationId xmlns:a16="http://schemas.microsoft.com/office/drawing/2014/main" id="{E761BDC3-82C1-ACD7-92F6-64B89A73F8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3188" y="1778317"/>
            <a:ext cx="6172200" cy="3291840"/>
          </a:xfrm>
          <a:prstGeom prst="rect">
            <a:avLst/>
          </a:prstGeom>
          <a:solidFill>
            <a:srgbClr val="FFFFFF"/>
          </a:solidFill>
        </p:spPr>
      </p:pic>
      <p:sp>
        <p:nvSpPr>
          <p:cNvPr id="4" name="Content Placeholder 3">
            <a:extLst>
              <a:ext uri="{FF2B5EF4-FFF2-40B4-BE49-F238E27FC236}">
                <a16:creationId xmlns:a16="http://schemas.microsoft.com/office/drawing/2014/main" id="{389B5DD1-D949-F31A-2706-29D07F37F415}"/>
              </a:ext>
            </a:extLst>
          </p:cNvPr>
          <p:cNvSpPr>
            <a:spLocks noGrp="1"/>
          </p:cNvSpPr>
          <p:nvPr>
            <p:ph type="body" sz="half" idx="2"/>
          </p:nvPr>
        </p:nvSpPr>
        <p:spPr>
          <a:xfrm>
            <a:off x="839788" y="2057400"/>
            <a:ext cx="3932237" cy="3811588"/>
          </a:xfrm>
        </p:spPr>
        <p:txBody>
          <a:bodyPr>
            <a:normAutofit/>
          </a:bodyPr>
          <a:lstStyle/>
          <a:p>
            <a:pPr marL="342900" indent="-342900">
              <a:buFont typeface="Arial" panose="020B0604020202020204" pitchFamily="34" charset="0"/>
              <a:buChar char="•"/>
            </a:pPr>
            <a:r>
              <a:rPr lang="en-US" b="1" dirty="0"/>
              <a:t>Position:</a:t>
            </a:r>
            <a:r>
              <a:rPr lang="en-US" dirty="0"/>
              <a:t> The location of the camera in a world coordinate system, often represented as a translation vector.</a:t>
            </a:r>
          </a:p>
          <a:p>
            <a:pPr marL="342900" indent="-342900">
              <a:buFont typeface="Arial" panose="020B0604020202020204" pitchFamily="34" charset="0"/>
              <a:buChar char="•"/>
            </a:pPr>
            <a:r>
              <a:rPr lang="en-US" b="1" dirty="0"/>
              <a:t>Orientation:</a:t>
            </a:r>
            <a:r>
              <a:rPr lang="en-US" dirty="0"/>
              <a:t> The angle at which the camera is pointed, typically described using rotation matrices or Euler angles.</a:t>
            </a:r>
          </a:p>
          <a:p>
            <a:pPr marL="342900" indent="-342900">
              <a:buFont typeface="Arial" panose="020B0604020202020204" pitchFamily="34" charset="0"/>
              <a:buChar char="•"/>
            </a:pPr>
            <a:r>
              <a:rPr lang="en-US" b="1" dirty="0"/>
              <a:t>Importance in 3D Space: </a:t>
            </a:r>
            <a:r>
              <a:rPr lang="en-US" dirty="0"/>
              <a:t>These parameters are crucial for understanding how the camera relates to the scene it captures, enabling accurate mapping of 2D images to 3D models.</a:t>
            </a:r>
          </a:p>
        </p:txBody>
      </p:sp>
      <p:sp>
        <p:nvSpPr>
          <p:cNvPr id="5" name="Footer Placeholder 4">
            <a:extLst>
              <a:ext uri="{FF2B5EF4-FFF2-40B4-BE49-F238E27FC236}">
                <a16:creationId xmlns:a16="http://schemas.microsoft.com/office/drawing/2014/main" id="{EEB75F3D-8A77-1CC7-5BC5-69762B473000}"/>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Camera Calibration </a:t>
            </a:r>
          </a:p>
        </p:txBody>
      </p:sp>
      <p:sp>
        <p:nvSpPr>
          <p:cNvPr id="6" name="Slide Number Placeholder 5">
            <a:extLst>
              <a:ext uri="{FF2B5EF4-FFF2-40B4-BE49-F238E27FC236}">
                <a16:creationId xmlns:a16="http://schemas.microsoft.com/office/drawing/2014/main" id="{C1A9ACB7-AF4E-04FE-65B9-582F3491EFF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8</a:t>
            </a:fld>
            <a:endParaRPr lang="en-US"/>
          </a:p>
        </p:txBody>
      </p:sp>
    </p:spTree>
    <p:extLst>
      <p:ext uri="{BB962C8B-B14F-4D97-AF65-F5344CB8AC3E}">
        <p14:creationId xmlns:p14="http://schemas.microsoft.com/office/powerpoint/2010/main" val="1914470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3D965-5F1D-6D26-18D4-E9248618C5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D0ED70-934B-3FD8-5637-08CEFBF5F218}"/>
              </a:ext>
            </a:extLst>
          </p:cNvPr>
          <p:cNvSpPr>
            <a:spLocks noGrp="1"/>
          </p:cNvSpPr>
          <p:nvPr>
            <p:ph type="title"/>
          </p:nvPr>
        </p:nvSpPr>
        <p:spPr/>
        <p:txBody>
          <a:bodyPr>
            <a:normAutofit fontScale="90000"/>
          </a:bodyPr>
          <a:lstStyle/>
          <a:p>
            <a:r>
              <a:rPr lang="en-US" dirty="0"/>
              <a:t>Implications of Calibration</a:t>
            </a:r>
          </a:p>
        </p:txBody>
      </p:sp>
      <p:sp>
        <p:nvSpPr>
          <p:cNvPr id="4" name="Content Placeholder 3">
            <a:extLst>
              <a:ext uri="{FF2B5EF4-FFF2-40B4-BE49-F238E27FC236}">
                <a16:creationId xmlns:a16="http://schemas.microsoft.com/office/drawing/2014/main" id="{DDB2662A-70A4-2052-B8E7-34E265B18BFD}"/>
              </a:ext>
            </a:extLst>
          </p:cNvPr>
          <p:cNvSpPr>
            <a:spLocks noGrp="1"/>
          </p:cNvSpPr>
          <p:nvPr>
            <p:ph idx="1"/>
          </p:nvPr>
        </p:nvSpPr>
        <p:spPr/>
        <p:txBody>
          <a:bodyPr>
            <a:normAutofit/>
          </a:bodyPr>
          <a:lstStyle/>
          <a:p>
            <a:pPr marL="342900" indent="-342900">
              <a:buFont typeface="Arial" panose="020B0604020202020204" pitchFamily="34" charset="0"/>
              <a:buChar char="•"/>
            </a:pPr>
            <a:r>
              <a:rPr lang="en-US" b="1" dirty="0"/>
              <a:t>Enhanced Image Quality: </a:t>
            </a:r>
            <a:r>
              <a:rPr lang="en-US" dirty="0"/>
              <a:t>Calibration allows for the correction of optical distortions, leading to clearer and more accurate images.</a:t>
            </a:r>
          </a:p>
          <a:p>
            <a:pPr marL="342900" indent="-342900">
              <a:buFont typeface="Arial" panose="020B0604020202020204" pitchFamily="34" charset="0"/>
              <a:buChar char="•"/>
            </a:pPr>
            <a:r>
              <a:rPr lang="en-US" b="1" dirty="0"/>
              <a:t>Improved Measurement Precision: </a:t>
            </a:r>
            <a:r>
              <a:rPr lang="en-US" dirty="0"/>
              <a:t>In applications like augmented reality and robotics, precise calibration is essential for overlaying virtual objects accurately onto the real world and for navigating physical spaces.</a:t>
            </a:r>
          </a:p>
        </p:txBody>
      </p:sp>
      <p:sp>
        <p:nvSpPr>
          <p:cNvPr id="5" name="Footer Placeholder 4">
            <a:extLst>
              <a:ext uri="{FF2B5EF4-FFF2-40B4-BE49-F238E27FC236}">
                <a16:creationId xmlns:a16="http://schemas.microsoft.com/office/drawing/2014/main" id="{5BDD5032-48F4-9A4D-2033-3BB47769DD4C}"/>
              </a:ext>
            </a:extLst>
          </p:cNvPr>
          <p:cNvSpPr>
            <a:spLocks noGrp="1"/>
          </p:cNvSpPr>
          <p:nvPr>
            <p:ph type="ftr" sz="quarter" idx="11"/>
          </p:nvPr>
        </p:nvSpPr>
        <p:spPr/>
        <p:txBody>
          <a:bodyPr/>
          <a:lstStyle/>
          <a:p>
            <a:r>
              <a:rPr lang="en-US" dirty="0"/>
              <a:t>Camera Calibration </a:t>
            </a:r>
          </a:p>
        </p:txBody>
      </p:sp>
      <p:sp>
        <p:nvSpPr>
          <p:cNvPr id="6" name="Slide Number Placeholder 5">
            <a:extLst>
              <a:ext uri="{FF2B5EF4-FFF2-40B4-BE49-F238E27FC236}">
                <a16:creationId xmlns:a16="http://schemas.microsoft.com/office/drawing/2014/main" id="{C5C652AD-1689-442B-777E-ECDE4980E3D9}"/>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0" name="Picture Placeholder 9" descr="Child in front of camera">
            <a:extLst>
              <a:ext uri="{FF2B5EF4-FFF2-40B4-BE49-F238E27FC236}">
                <a16:creationId xmlns:a16="http://schemas.microsoft.com/office/drawing/2014/main" id="{5D597030-1229-C21F-D954-ACE167E15A7A}"/>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4023404018"/>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29231000-b39c-4aac-93b3-20103af954d0" xsi:nil="true"/>
    <_activity xmlns="29231000-b39c-4aac-93b3-20103af954d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7FA2D2EE50BEC43980A0D5649618A1C" ma:contentTypeVersion="14" ma:contentTypeDescription="Create a new document." ma:contentTypeScope="" ma:versionID="0116e211a2d870b61aaf28bc6461a6e9">
  <xsd:schema xmlns:xsd="http://www.w3.org/2001/XMLSchema" xmlns:xs="http://www.w3.org/2001/XMLSchema" xmlns:p="http://schemas.microsoft.com/office/2006/metadata/properties" xmlns:ns3="29231000-b39c-4aac-93b3-20103af954d0" xmlns:ns4="7adc4c63-fc51-429b-9d36-1af582a5c2c6" targetNamespace="http://schemas.microsoft.com/office/2006/metadata/properties" ma:root="true" ma:fieldsID="fedccfc51607849ccdc938a89823dc04" ns3:_="" ns4:_="">
    <xsd:import namespace="29231000-b39c-4aac-93b3-20103af954d0"/>
    <xsd:import namespace="7adc4c63-fc51-429b-9d36-1af582a5c2c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231000-b39c-4aac-93b3-20103af954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adc4c63-fc51-429b-9d36-1af582a5c2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purl.org/dc/elements/1.1/"/>
    <ds:schemaRef ds:uri="7adc4c63-fc51-429b-9d36-1af582a5c2c6"/>
    <ds:schemaRef ds:uri="29231000-b39c-4aac-93b3-20103af954d0"/>
  </ds:schemaRefs>
</ds:datastoreItem>
</file>

<file path=customXml/itemProps3.xml><?xml version="1.0" encoding="utf-8"?>
<ds:datastoreItem xmlns:ds="http://schemas.openxmlformats.org/officeDocument/2006/customXml" ds:itemID="{0F4F21DC-69CB-497D-9071-B00A081521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231000-b39c-4aac-93b3-20103af954d0"/>
    <ds:schemaRef ds:uri="7adc4c63-fc51-429b-9d36-1af582a5c2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{D3DC64A4-353E-4C2B-A452-AD695AA9250E}tf89338750_win32</Template>
  <TotalTime>133</TotalTime>
  <Words>1696</Words>
  <Application>Microsoft Office PowerPoint</Application>
  <PresentationFormat>Widescreen</PresentationFormat>
  <Paragraphs>155</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Univers</vt:lpstr>
      <vt:lpstr>GradientUnivers</vt:lpstr>
      <vt:lpstr>Camera Calibration in Computer Vision</vt:lpstr>
      <vt:lpstr>What is Computer Vision?</vt:lpstr>
      <vt:lpstr>Accurate Image Capture in Computer Vision</vt:lpstr>
      <vt:lpstr>What is Camera Calibration?</vt:lpstr>
      <vt:lpstr>Why is it Important?</vt:lpstr>
      <vt:lpstr>Intrinsic vs. Extrinsic Parameters</vt:lpstr>
      <vt:lpstr>Intrinsic Parameters</vt:lpstr>
      <vt:lpstr>Extrinsic Parameters</vt:lpstr>
      <vt:lpstr>Implications of Calibration</vt:lpstr>
      <vt:lpstr>Camera Calibration Methods</vt:lpstr>
      <vt:lpstr>Geometric Calibration</vt:lpstr>
      <vt:lpstr>Self-Calibration Methods</vt:lpstr>
      <vt:lpstr>Machine Learning Approaches</vt:lpstr>
      <vt:lpstr>PowerPoint Presentation</vt:lpstr>
      <vt:lpstr>Step-by-Step Calibration Process</vt:lpstr>
      <vt:lpstr>Step-by-Step Calibration Process</vt:lpstr>
      <vt:lpstr>Applications of Camera Calibration</vt:lpstr>
      <vt:lpstr>Challenges in Camera Calibration</vt:lpstr>
      <vt:lpstr>Recent Advances and Future Directions in Camera Calibration</vt:lpstr>
      <vt:lpstr>Summary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Calibration in Computer Vision</dc:title>
  <dc:creator>Rhichard Koh</dc:creator>
  <cp:lastModifiedBy>Rhichard Koh</cp:lastModifiedBy>
  <cp:revision>3</cp:revision>
  <dcterms:created xsi:type="dcterms:W3CDTF">2024-02-21T16:18:07Z</dcterms:created>
  <dcterms:modified xsi:type="dcterms:W3CDTF">2024-02-22T04:02:07Z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0x010100F7FA2D2EE50BEC43980A0D5649618A1C</vt:lpwstr>
  </property>
  <property fmtid="{D5CDD505-2E9C-101B-9397-08002B2CF9AE}" pid="3" name="MediaServiceImageTags">
    <vt:lpwstr/>
  </property>
</Properties>
</file>